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60" r:id="rId3"/>
    <p:sldId id="291" r:id="rId4"/>
    <p:sldId id="293" r:id="rId5"/>
    <p:sldId id="297" r:id="rId6"/>
    <p:sldId id="298" r:id="rId7"/>
    <p:sldId id="258" r:id="rId8"/>
    <p:sldId id="259" r:id="rId9"/>
    <p:sldId id="261" r:id="rId10"/>
    <p:sldId id="266" r:id="rId11"/>
    <p:sldId id="267" r:id="rId12"/>
    <p:sldId id="268" r:id="rId13"/>
    <p:sldId id="269" r:id="rId14"/>
    <p:sldId id="282" r:id="rId15"/>
    <p:sldId id="270" r:id="rId16"/>
    <p:sldId id="271" r:id="rId17"/>
    <p:sldId id="277" r:id="rId18"/>
    <p:sldId id="278" r:id="rId19"/>
    <p:sldId id="279" r:id="rId20"/>
    <p:sldId id="280" r:id="rId21"/>
    <p:sldId id="281" r:id="rId22"/>
    <p:sldId id="272" r:id="rId23"/>
    <p:sldId id="273" r:id="rId24"/>
    <p:sldId id="275" r:id="rId25"/>
    <p:sldId id="276" r:id="rId26"/>
    <p:sldId id="263" r:id="rId27"/>
    <p:sldId id="294" r:id="rId28"/>
    <p:sldId id="299" r:id="rId29"/>
    <p:sldId id="300" r:id="rId30"/>
    <p:sldId id="303" r:id="rId31"/>
    <p:sldId id="301" r:id="rId32"/>
    <p:sldId id="302" r:id="rId33"/>
    <p:sldId id="264" r:id="rId34"/>
    <p:sldId id="292" r:id="rId35"/>
    <p:sldId id="283" r:id="rId36"/>
    <p:sldId id="284" r:id="rId37"/>
    <p:sldId id="286" r:id="rId38"/>
    <p:sldId id="287" r:id="rId39"/>
    <p:sldId id="288" r:id="rId40"/>
    <p:sldId id="289" r:id="rId41"/>
    <p:sldId id="295" r:id="rId42"/>
    <p:sldId id="296"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13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760BEE5-4C43-4E84-840A-3EFC438F9EB9}" type="datetimeFigureOut">
              <a:rPr lang="en-GB"/>
              <a:pPr>
                <a:defRPr/>
              </a:pPr>
              <a:t>24/09/2010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7DEBD3C-EB77-480E-A733-2FB66DD7199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D75A3C-8285-4B83-9405-6C18B4F27426}" type="slidenum">
              <a:rPr lang="en-GB"/>
              <a:pPr fontAlgn="base">
                <a:spcBef>
                  <a:spcPct val="0"/>
                </a:spcBef>
                <a:spcAft>
                  <a:spcPct val="0"/>
                </a:spcAft>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CA0957-8836-4427-879B-9BDDFEDE8CDB}" type="slidenum">
              <a:rPr lang="en-GB"/>
              <a:pPr fontAlgn="base">
                <a:spcBef>
                  <a:spcPct val="0"/>
                </a:spcBef>
                <a:spcAft>
                  <a:spcPct val="0"/>
                </a:spcAft>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1C73C8-0EDF-4972-AE43-F1388D9A3EB0}" type="slidenum">
              <a:rPr lang="en-GB"/>
              <a:pPr fontAlgn="base">
                <a:spcBef>
                  <a:spcPct val="0"/>
                </a:spcBef>
                <a:spcAft>
                  <a:spcPct val="0"/>
                </a:spcAft>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71C941-22DF-4A73-BE30-10935722B406}" type="slidenum">
              <a:rPr lang="en-GB"/>
              <a:pPr fontAlgn="base">
                <a:spcBef>
                  <a:spcPct val="0"/>
                </a:spcBef>
                <a:spcAft>
                  <a:spcPct val="0"/>
                </a:spcAft>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C8B98C-0437-4D8F-8786-92B2779BBDD5}" type="slidenum">
              <a:rPr lang="en-GB"/>
              <a:pPr fontAlgn="base">
                <a:spcBef>
                  <a:spcPct val="0"/>
                </a:spcBef>
                <a:spcAft>
                  <a:spcPct val="0"/>
                </a:spcAft>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8AAA09-C62B-4974-8E56-03123B3E8309}" type="slidenum">
              <a:rPr lang="en-GB"/>
              <a:pPr fontAlgn="base">
                <a:spcBef>
                  <a:spcPct val="0"/>
                </a:spcBef>
                <a:spcAft>
                  <a:spcPct val="0"/>
                </a:spcAft>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74E838-CF64-4208-B258-933CDDA3ECC7}" type="slidenum">
              <a:rPr lang="en-GB"/>
              <a:pPr fontAlgn="base">
                <a:spcBef>
                  <a:spcPct val="0"/>
                </a:spcBef>
                <a:spcAft>
                  <a:spcPct val="0"/>
                </a:spcAft>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7319C5-7971-4C05-8D39-BADBA08B1AFD}" type="slidenum">
              <a:rPr lang="en-GB"/>
              <a:pPr fontAlgn="base">
                <a:spcBef>
                  <a:spcPct val="0"/>
                </a:spcBef>
                <a:spcAft>
                  <a:spcPct val="0"/>
                </a:spcAft>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4EDC66-403E-4617-BB3E-F8B751581A96}" type="slidenum">
              <a:rPr lang="en-GB"/>
              <a:pPr fontAlgn="base">
                <a:spcBef>
                  <a:spcPct val="0"/>
                </a:spcBef>
                <a:spcAft>
                  <a:spcPct val="0"/>
                </a:spcAft>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0B9F14-FB53-4CD3-82DF-1DCA9004FDAE}" type="slidenum">
              <a:rPr lang="en-GB"/>
              <a:pPr fontAlgn="base">
                <a:spcBef>
                  <a:spcPct val="0"/>
                </a:spcBef>
                <a:spcAft>
                  <a:spcPct val="0"/>
                </a:spcAft>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26534F-5C6B-4331-AD21-DA1C62681AD3}" type="slidenum">
              <a:rPr lang="en-GB"/>
              <a:pPr fontAlgn="base">
                <a:spcBef>
                  <a:spcPct val="0"/>
                </a:spcBef>
                <a:spcAft>
                  <a:spcPct val="0"/>
                </a:spcAft>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F7ACA5-3490-4A45-B95A-D122025E9AC1}" type="slidenum">
              <a:rPr lang="en-GB"/>
              <a:pPr fontAlgn="base">
                <a:spcBef>
                  <a:spcPct val="0"/>
                </a:spcBef>
                <a:spcAft>
                  <a:spcPct val="0"/>
                </a:spcAft>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65A09D-F4C6-4AC5-BEB4-DECAE531170F}" type="slidenum">
              <a:rPr lang="en-GB"/>
              <a:pPr fontAlgn="base">
                <a:spcBef>
                  <a:spcPct val="0"/>
                </a:spcBef>
                <a:spcAft>
                  <a:spcPct val="0"/>
                </a:spcAft>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FA2946-9363-401A-AE48-EB6198326426}" type="slidenum">
              <a:rPr lang="en-GB"/>
              <a:pPr fontAlgn="base">
                <a:spcBef>
                  <a:spcPct val="0"/>
                </a:spcBef>
                <a:spcAft>
                  <a:spcPct val="0"/>
                </a:spcAft>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6CD48C-9415-4AD6-AD8B-262F33100A6E}" type="slidenum">
              <a:rPr lang="en-GB"/>
              <a:pPr fontAlgn="base">
                <a:spcBef>
                  <a:spcPct val="0"/>
                </a:spcBef>
                <a:spcAft>
                  <a:spcPct val="0"/>
                </a:spcAft>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2CDEBE-6619-4DE9-8064-8829797A0FFE}" type="slidenum">
              <a:rPr lang="en-GB"/>
              <a:pPr fontAlgn="base">
                <a:spcBef>
                  <a:spcPct val="0"/>
                </a:spcBef>
                <a:spcAft>
                  <a:spcPct val="0"/>
                </a:spcAft>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77074D-6175-44EF-B9E5-D81F3382EBCC}" type="slidenum">
              <a:rPr lang="en-GB"/>
              <a:pPr fontAlgn="base">
                <a:spcBef>
                  <a:spcPct val="0"/>
                </a:spcBef>
                <a:spcAft>
                  <a:spcPct val="0"/>
                </a:spcAft>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62B918-2E54-47FB-9CE1-C2C8DFC50766}" type="slidenum">
              <a:rPr lang="en-GB"/>
              <a:pPr fontAlgn="base">
                <a:spcBef>
                  <a:spcPct val="0"/>
                </a:spcBef>
                <a:spcAft>
                  <a:spcPct val="0"/>
                </a:spcAft>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F141A2-50E2-46F4-9E6B-66C7AB8D69F5}" type="slidenum">
              <a:rPr lang="en-GB"/>
              <a:pPr fontAlgn="base">
                <a:spcBef>
                  <a:spcPct val="0"/>
                </a:spcBef>
                <a:spcAft>
                  <a:spcPct val="0"/>
                </a:spcAft>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7DEBD3C-EB77-480E-A733-2FB66DD7199A}"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7DEBD3C-EB77-480E-A733-2FB66DD7199A}" type="slidenum">
              <a:rPr lang="en-GB" smtClean="0"/>
              <a:pPr>
                <a:defRPr/>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7DEBD3C-EB77-480E-A733-2FB66DD7199A}" type="slidenum">
              <a:rPr lang="en-GB" smtClean="0"/>
              <a:pPr>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7DEBD3C-EB77-480E-A733-2FB66DD7199A}" type="slidenum">
              <a:rPr lang="en-GB" smtClean="0"/>
              <a:pPr>
                <a:defRPr/>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7DEBD3C-EB77-480E-A733-2FB66DD7199A}" type="slidenum">
              <a:rPr lang="en-GB" smtClean="0"/>
              <a:pPr>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7DEBD3C-EB77-480E-A733-2FB66DD7199A}" type="slidenum">
              <a:rPr lang="en-GB" smtClean="0"/>
              <a:pPr>
                <a:defRPr/>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7DEBD3C-EB77-480E-A733-2FB66DD7199A}" type="slidenum">
              <a:rPr lang="en-GB" smtClean="0"/>
              <a:pPr>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E3DEC1-2FE9-490D-99D0-57513A79D182}" type="slidenum">
              <a:rPr lang="en-GB"/>
              <a:pPr fontAlgn="base">
                <a:spcBef>
                  <a:spcPct val="0"/>
                </a:spcBef>
                <a:spcAft>
                  <a:spcPct val="0"/>
                </a:spcAft>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7DEBD3C-EB77-480E-A733-2FB66DD7199A}" type="slidenum">
              <a:rPr lang="en-GB" smtClean="0"/>
              <a:pPr>
                <a:defRPr/>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29B9AA-6B43-4193-9475-384275B0A399}" type="slidenum">
              <a:rPr lang="en-GB"/>
              <a:pPr fontAlgn="base">
                <a:spcBef>
                  <a:spcPct val="0"/>
                </a:spcBef>
                <a:spcAft>
                  <a:spcPct val="0"/>
                </a:spcAft>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840735-2EDE-473F-BBEC-2FD11D767923}" type="slidenum">
              <a:rPr lang="en-GB"/>
              <a:pPr fontAlgn="base">
                <a:spcBef>
                  <a:spcPct val="0"/>
                </a:spcBef>
                <a:spcAft>
                  <a:spcPct val="0"/>
                </a:spcAft>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68AB9B-BB69-4721-89D7-46796DBCF39E}" type="slidenum">
              <a:rPr lang="en-GB"/>
              <a:pPr fontAlgn="base">
                <a:spcBef>
                  <a:spcPct val="0"/>
                </a:spcBef>
                <a:spcAft>
                  <a:spcPct val="0"/>
                </a:spcAft>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CEDF0A-26E6-4A78-8253-F2DFC9186648}" type="slidenum">
              <a:rPr lang="en-GB"/>
              <a:pPr fontAlgn="base">
                <a:spcBef>
                  <a:spcPct val="0"/>
                </a:spcBef>
                <a:spcAft>
                  <a:spcPct val="0"/>
                </a:spcAft>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990389-3C7B-4183-93C3-434776B2521B}" type="slidenum">
              <a:rPr lang="en-GB"/>
              <a:pPr fontAlgn="base">
                <a:spcBef>
                  <a:spcPct val="0"/>
                </a:spcBef>
                <a:spcAft>
                  <a:spcPct val="0"/>
                </a:spcAft>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7DEBD3C-EB77-480E-A733-2FB66DD7199A}" type="slidenum">
              <a:rPr lang="en-GB" smtClean="0"/>
              <a:pPr>
                <a:defRPr/>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CE0B4C-F6C1-4745-9051-F04469B268FC}" type="slidenum">
              <a:rPr lang="en-GB"/>
              <a:pPr fontAlgn="base">
                <a:spcBef>
                  <a:spcPct val="0"/>
                </a:spcBef>
                <a:spcAft>
                  <a:spcPct val="0"/>
                </a:spcAft>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7DEBD3C-EB77-480E-A733-2FB66DD7199A}" type="slidenum">
              <a:rPr lang="en-GB" smtClean="0"/>
              <a:pPr>
                <a:defRPr/>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7DEBD3C-EB77-480E-A733-2FB66DD7199A}" type="slidenum">
              <a:rPr lang="en-GB" smtClean="0"/>
              <a:pPr>
                <a:defRPr/>
              </a:pPr>
              <a:t>42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7DEBD3C-EB77-480E-A733-2FB66DD7199A}"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7DEBD3C-EB77-480E-A733-2FB66DD7199A}"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455C9E-3A49-489C-A0CA-FC5A381C38B8}" type="slidenum">
              <a:rPr lang="en-GB"/>
              <a:pPr fontAlgn="base">
                <a:spcBef>
                  <a:spcPct val="0"/>
                </a:spcBef>
                <a:spcAft>
                  <a:spcPct val="0"/>
                </a:spcAft>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181776-9CEA-4742-85E4-D850A416C690}" type="slidenum">
              <a:rPr lang="en-GB"/>
              <a:pPr fontAlgn="base">
                <a:spcBef>
                  <a:spcPct val="0"/>
                </a:spcBef>
                <a:spcAft>
                  <a:spcPct val="0"/>
                </a:spcAft>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08B63B-D066-4C47-A4CC-D01F8F3D938B}" type="slidenum">
              <a:rPr lang="en-GB"/>
              <a:pPr fontAlgn="base">
                <a:spcBef>
                  <a:spcPct val="0"/>
                </a:spcBef>
                <a:spcAft>
                  <a:spcPct val="0"/>
                </a:spcAft>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fld id="{469AA5FC-5465-43DD-9201-8A3B23DF3C75}" type="datetimeFigureOut">
              <a:rPr lang="zh-CN" altLang="en-US"/>
              <a:pPr/>
              <a:t>2010/9/24</a:t>
            </a:fld>
            <a:endParaRPr lang="en-US" altLang="zh-CN"/>
          </a:p>
        </p:txBody>
      </p:sp>
      <p:sp>
        <p:nvSpPr>
          <p:cNvPr id="5" name="Footer Placeholder 18"/>
          <p:cNvSpPr>
            <a:spLocks noGrp="1"/>
          </p:cNvSpPr>
          <p:nvPr>
            <p:ph type="ftr" sz="quarter" idx="11"/>
          </p:nvPr>
        </p:nvSpPr>
        <p:spPr/>
        <p:txBody>
          <a:bodyPr/>
          <a:lstStyle>
            <a:lvl1pPr>
              <a:defRPr>
                <a:solidFill>
                  <a:srgbClr val="D1EAEE"/>
                </a:solidFill>
              </a:defRPr>
            </a:lvl1pPr>
          </a:lstStyle>
          <a:p>
            <a:endParaRPr lang="zh-CN" alt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907BB79A-7BC5-4203-94AF-749A3866EA11}" type="slidenum">
              <a:rPr lang="zh-CN" altLang="en-US"/>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BA2295CB-C2AE-46B6-B2F2-129E37DE93F1}" type="datetimeFigureOut">
              <a:rPr lang="zh-CN" altLang="en-US"/>
              <a:pPr/>
              <a:t>2010/9/24</a:t>
            </a:fld>
            <a:endParaRPr lang="en-US" altLang="zh-CN"/>
          </a:p>
        </p:txBody>
      </p:sp>
      <p:sp>
        <p:nvSpPr>
          <p:cNvPr id="5" name="Footer Placeholder 21"/>
          <p:cNvSpPr>
            <a:spLocks noGrp="1"/>
          </p:cNvSpPr>
          <p:nvPr>
            <p:ph type="ftr" sz="quarter" idx="11"/>
          </p:nvPr>
        </p:nvSpPr>
        <p:spPr/>
        <p:txBody>
          <a:bodyPr/>
          <a:lstStyle>
            <a:lvl1pPr>
              <a:defRPr/>
            </a:lvl1pPr>
          </a:lstStyle>
          <a:p>
            <a:endParaRPr lang="zh-CN" altLang="en-US"/>
          </a:p>
        </p:txBody>
      </p:sp>
      <p:sp>
        <p:nvSpPr>
          <p:cNvPr id="6" name="Slide Number Placeholder 17"/>
          <p:cNvSpPr>
            <a:spLocks noGrp="1"/>
          </p:cNvSpPr>
          <p:nvPr>
            <p:ph type="sldNum" sz="quarter" idx="12"/>
          </p:nvPr>
        </p:nvSpPr>
        <p:spPr/>
        <p:txBody>
          <a:bodyPr/>
          <a:lstStyle>
            <a:lvl1pPr>
              <a:defRPr/>
            </a:lvl1pPr>
          </a:lstStyle>
          <a:p>
            <a:fld id="{95FF928C-BD9E-466B-9099-3B42D0F13573}"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E340E327-C9B1-4E75-896F-384E224DB19A}" type="datetimeFigureOut">
              <a:rPr lang="zh-CN" altLang="en-US"/>
              <a:pPr/>
              <a:t>2010/9/24</a:t>
            </a:fld>
            <a:endParaRPr lang="en-US" altLang="zh-CN"/>
          </a:p>
        </p:txBody>
      </p:sp>
      <p:sp>
        <p:nvSpPr>
          <p:cNvPr id="5" name="Footer Placeholder 21"/>
          <p:cNvSpPr>
            <a:spLocks noGrp="1"/>
          </p:cNvSpPr>
          <p:nvPr>
            <p:ph type="ftr" sz="quarter" idx="11"/>
          </p:nvPr>
        </p:nvSpPr>
        <p:spPr/>
        <p:txBody>
          <a:bodyPr/>
          <a:lstStyle>
            <a:lvl1pPr>
              <a:defRPr/>
            </a:lvl1pPr>
          </a:lstStyle>
          <a:p>
            <a:endParaRPr lang="zh-CN" altLang="en-US"/>
          </a:p>
        </p:txBody>
      </p:sp>
      <p:sp>
        <p:nvSpPr>
          <p:cNvPr id="6" name="Slide Number Placeholder 17"/>
          <p:cNvSpPr>
            <a:spLocks noGrp="1"/>
          </p:cNvSpPr>
          <p:nvPr>
            <p:ph type="sldNum" sz="quarter" idx="12"/>
          </p:nvPr>
        </p:nvSpPr>
        <p:spPr/>
        <p:txBody>
          <a:bodyPr/>
          <a:lstStyle>
            <a:lvl1pPr>
              <a:defRPr/>
            </a:lvl1pPr>
          </a:lstStyle>
          <a:p>
            <a:fld id="{F50A6948-3737-4AA9-B54C-2211E4753100}"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BEDB6346-6CF8-4B91-B187-6BA6CB6F4333}" type="datetimeFigureOut">
              <a:rPr lang="zh-CN" altLang="en-US"/>
              <a:pPr/>
              <a:t>2010/9/24</a:t>
            </a:fld>
            <a:endParaRPr lang="en-US" altLang="zh-CN"/>
          </a:p>
        </p:txBody>
      </p:sp>
      <p:sp>
        <p:nvSpPr>
          <p:cNvPr id="5" name="Footer Placeholder 21"/>
          <p:cNvSpPr>
            <a:spLocks noGrp="1"/>
          </p:cNvSpPr>
          <p:nvPr>
            <p:ph type="ftr" sz="quarter" idx="11"/>
          </p:nvPr>
        </p:nvSpPr>
        <p:spPr/>
        <p:txBody>
          <a:bodyPr/>
          <a:lstStyle>
            <a:lvl1pPr>
              <a:defRPr/>
            </a:lvl1pPr>
          </a:lstStyle>
          <a:p>
            <a:endParaRPr lang="zh-CN" altLang="en-US"/>
          </a:p>
        </p:txBody>
      </p:sp>
      <p:sp>
        <p:nvSpPr>
          <p:cNvPr id="6" name="Slide Number Placeholder 17"/>
          <p:cNvSpPr>
            <a:spLocks noGrp="1"/>
          </p:cNvSpPr>
          <p:nvPr>
            <p:ph type="sldNum" sz="quarter" idx="12"/>
          </p:nvPr>
        </p:nvSpPr>
        <p:spPr/>
        <p:txBody>
          <a:bodyPr/>
          <a:lstStyle>
            <a:lvl1pPr>
              <a:defRPr/>
            </a:lvl1pPr>
          </a:lstStyle>
          <a:p>
            <a:fld id="{9919F424-4BD9-487E-A990-B285C55EB219}" type="slidenum">
              <a:rPr lang="zh-CN" altLang="en-US"/>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fld id="{939E472A-3473-429E-8788-2638C997FF3F}" type="datetimeFigureOut">
              <a:rPr lang="zh-CN" altLang="en-US"/>
              <a:pPr/>
              <a:t>2010/9/24</a:t>
            </a:fld>
            <a:endParaRPr lang="en-US" altLang="zh-CN"/>
          </a:p>
        </p:txBody>
      </p:sp>
      <p:sp>
        <p:nvSpPr>
          <p:cNvPr id="5" name="Footer Placeholder 4"/>
          <p:cNvSpPr>
            <a:spLocks noGrp="1"/>
          </p:cNvSpPr>
          <p:nvPr>
            <p:ph type="ftr" sz="quarter" idx="11"/>
          </p:nvPr>
        </p:nvSpPr>
        <p:spPr/>
        <p:txBody>
          <a:bodyPr/>
          <a:lstStyle>
            <a:lvl1pPr>
              <a:defRPr>
                <a:solidFill>
                  <a:srgbClr val="D1EAEE"/>
                </a:solidFill>
              </a:defRPr>
            </a:lvl1pPr>
          </a:lstStyle>
          <a:p>
            <a:endParaRPr lang="zh-CN" alt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F7CC6BC7-A5F4-40A8-9F1E-C206EE7F1E35}" type="slidenum">
              <a:rPr lang="zh-CN" altLang="en-US"/>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2D1C8EA3-C45C-4B0F-B17A-D38303D2ECAD}" type="datetimeFigureOut">
              <a:rPr lang="zh-CN" altLang="en-US"/>
              <a:pPr/>
              <a:t>2010/9/24</a:t>
            </a:fld>
            <a:endParaRPr lang="en-US" altLang="zh-CN"/>
          </a:p>
        </p:txBody>
      </p:sp>
      <p:sp>
        <p:nvSpPr>
          <p:cNvPr id="6" name="Footer Placeholder 21"/>
          <p:cNvSpPr>
            <a:spLocks noGrp="1"/>
          </p:cNvSpPr>
          <p:nvPr>
            <p:ph type="ftr" sz="quarter" idx="11"/>
          </p:nvPr>
        </p:nvSpPr>
        <p:spPr/>
        <p:txBody>
          <a:bodyPr/>
          <a:lstStyle>
            <a:lvl1pPr>
              <a:defRPr/>
            </a:lvl1pPr>
          </a:lstStyle>
          <a:p>
            <a:endParaRPr lang="zh-CN" altLang="en-US"/>
          </a:p>
        </p:txBody>
      </p:sp>
      <p:sp>
        <p:nvSpPr>
          <p:cNvPr id="7" name="Slide Number Placeholder 17"/>
          <p:cNvSpPr>
            <a:spLocks noGrp="1"/>
          </p:cNvSpPr>
          <p:nvPr>
            <p:ph type="sldNum" sz="quarter" idx="12"/>
          </p:nvPr>
        </p:nvSpPr>
        <p:spPr/>
        <p:txBody>
          <a:bodyPr/>
          <a:lstStyle>
            <a:lvl1pPr>
              <a:defRPr/>
            </a:lvl1pPr>
          </a:lstStyle>
          <a:p>
            <a:fld id="{EF9E2639-4A2C-4B3C-9BE5-272CABA0DD76}" type="slidenum">
              <a:rPr lang="zh-CN" altLang="en-US"/>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11DFB361-6F02-4EEF-9D30-879B19A68436}" type="datetimeFigureOut">
              <a:rPr lang="zh-CN" altLang="en-US"/>
              <a:pPr/>
              <a:t>2010/9/24</a:t>
            </a:fld>
            <a:endParaRPr lang="en-US" altLang="zh-CN"/>
          </a:p>
        </p:txBody>
      </p:sp>
      <p:sp>
        <p:nvSpPr>
          <p:cNvPr id="8" name="Footer Placeholder 21"/>
          <p:cNvSpPr>
            <a:spLocks noGrp="1"/>
          </p:cNvSpPr>
          <p:nvPr>
            <p:ph type="ftr" sz="quarter" idx="11"/>
          </p:nvPr>
        </p:nvSpPr>
        <p:spPr/>
        <p:txBody>
          <a:bodyPr/>
          <a:lstStyle>
            <a:lvl1pPr>
              <a:defRPr/>
            </a:lvl1pPr>
          </a:lstStyle>
          <a:p>
            <a:endParaRPr lang="zh-CN" altLang="en-US"/>
          </a:p>
        </p:txBody>
      </p:sp>
      <p:sp>
        <p:nvSpPr>
          <p:cNvPr id="9" name="Slide Number Placeholder 17"/>
          <p:cNvSpPr>
            <a:spLocks noGrp="1"/>
          </p:cNvSpPr>
          <p:nvPr>
            <p:ph type="sldNum" sz="quarter" idx="12"/>
          </p:nvPr>
        </p:nvSpPr>
        <p:spPr/>
        <p:txBody>
          <a:bodyPr/>
          <a:lstStyle>
            <a:lvl1pPr>
              <a:defRPr/>
            </a:lvl1pPr>
          </a:lstStyle>
          <a:p>
            <a:fld id="{A28A4B86-7709-4AD5-8558-09670BCEC50D}" type="slidenum">
              <a:rPr lang="zh-CN" altLang="en-US"/>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7313F2CF-8451-4BFE-8CD0-688511E9B41B}" type="datetimeFigureOut">
              <a:rPr lang="zh-CN" altLang="en-US"/>
              <a:pPr/>
              <a:t>2010/9/24</a:t>
            </a:fld>
            <a:endParaRPr lang="en-US" altLang="zh-CN"/>
          </a:p>
        </p:txBody>
      </p:sp>
      <p:sp>
        <p:nvSpPr>
          <p:cNvPr id="4" name="Footer Placeholder 21"/>
          <p:cNvSpPr>
            <a:spLocks noGrp="1"/>
          </p:cNvSpPr>
          <p:nvPr>
            <p:ph type="ftr" sz="quarter" idx="11"/>
          </p:nvPr>
        </p:nvSpPr>
        <p:spPr/>
        <p:txBody>
          <a:bodyPr/>
          <a:lstStyle>
            <a:lvl1pPr>
              <a:defRPr/>
            </a:lvl1pPr>
          </a:lstStyle>
          <a:p>
            <a:endParaRPr lang="zh-CN" altLang="en-US"/>
          </a:p>
        </p:txBody>
      </p:sp>
      <p:sp>
        <p:nvSpPr>
          <p:cNvPr id="5" name="Slide Number Placeholder 17"/>
          <p:cNvSpPr>
            <a:spLocks noGrp="1"/>
          </p:cNvSpPr>
          <p:nvPr>
            <p:ph type="sldNum" sz="quarter" idx="12"/>
          </p:nvPr>
        </p:nvSpPr>
        <p:spPr/>
        <p:txBody>
          <a:bodyPr/>
          <a:lstStyle>
            <a:lvl1pPr>
              <a:defRPr/>
            </a:lvl1pPr>
          </a:lstStyle>
          <a:p>
            <a:fld id="{0B562F00-EF1D-4A22-9F04-1CE4B7D479D1}" type="slidenum">
              <a:rPr lang="zh-CN" altLang="en-US"/>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9D7AB79A-5737-4B01-B9A8-4B2F19D857E6}" type="datetimeFigureOut">
              <a:rPr lang="zh-CN" altLang="en-US"/>
              <a:pPr/>
              <a:t>2010/9/24</a:t>
            </a:fld>
            <a:endParaRPr lang="en-US" altLang="zh-CN"/>
          </a:p>
        </p:txBody>
      </p:sp>
      <p:sp>
        <p:nvSpPr>
          <p:cNvPr id="3" name="Footer Placeholder 21"/>
          <p:cNvSpPr>
            <a:spLocks noGrp="1"/>
          </p:cNvSpPr>
          <p:nvPr>
            <p:ph type="ftr" sz="quarter" idx="11"/>
          </p:nvPr>
        </p:nvSpPr>
        <p:spPr/>
        <p:txBody>
          <a:bodyPr/>
          <a:lstStyle>
            <a:lvl1pPr>
              <a:defRPr/>
            </a:lvl1pPr>
          </a:lstStyle>
          <a:p>
            <a:endParaRPr lang="zh-CN" altLang="en-US"/>
          </a:p>
        </p:txBody>
      </p:sp>
      <p:sp>
        <p:nvSpPr>
          <p:cNvPr id="4" name="Slide Number Placeholder 17"/>
          <p:cNvSpPr>
            <a:spLocks noGrp="1"/>
          </p:cNvSpPr>
          <p:nvPr>
            <p:ph type="sldNum" sz="quarter" idx="12"/>
          </p:nvPr>
        </p:nvSpPr>
        <p:spPr/>
        <p:txBody>
          <a:bodyPr/>
          <a:lstStyle>
            <a:lvl1pPr>
              <a:defRPr/>
            </a:lvl1pPr>
          </a:lstStyle>
          <a:p>
            <a:fld id="{7F0DAEF5-2E15-4F0C-881E-244CB9A83241}" type="slidenum">
              <a:rPr lang="zh-CN" altLang="en-US"/>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101DBBED-159E-4135-9207-BBBF14EFAA38}" type="datetimeFigureOut">
              <a:rPr lang="zh-CN" altLang="en-US"/>
              <a:pPr/>
              <a:t>2010/9/24</a:t>
            </a:fld>
            <a:endParaRPr lang="en-US" altLang="zh-CN"/>
          </a:p>
        </p:txBody>
      </p:sp>
      <p:sp>
        <p:nvSpPr>
          <p:cNvPr id="6" name="Footer Placeholder 21"/>
          <p:cNvSpPr>
            <a:spLocks noGrp="1"/>
          </p:cNvSpPr>
          <p:nvPr>
            <p:ph type="ftr" sz="quarter" idx="11"/>
          </p:nvPr>
        </p:nvSpPr>
        <p:spPr/>
        <p:txBody>
          <a:bodyPr/>
          <a:lstStyle>
            <a:lvl1pPr>
              <a:defRPr/>
            </a:lvl1pPr>
          </a:lstStyle>
          <a:p>
            <a:endParaRPr lang="zh-CN" altLang="en-US"/>
          </a:p>
        </p:txBody>
      </p:sp>
      <p:sp>
        <p:nvSpPr>
          <p:cNvPr id="7" name="Slide Number Placeholder 17"/>
          <p:cNvSpPr>
            <a:spLocks noGrp="1"/>
          </p:cNvSpPr>
          <p:nvPr>
            <p:ph type="sldNum" sz="quarter" idx="12"/>
          </p:nvPr>
        </p:nvSpPr>
        <p:spPr/>
        <p:txBody>
          <a:bodyPr/>
          <a:lstStyle>
            <a:lvl1pPr>
              <a:defRPr/>
            </a:lvl1pPr>
          </a:lstStyle>
          <a:p>
            <a:fld id="{BE4A088B-C77F-4EC8-B51E-7157AEE47351}"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endParaRPr lang="zh-CN" altLang="en-US">
              <a:latin typeface="Constantia" pitchFamily="18" charset="0"/>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endParaRPr lang="zh-CN" altLang="en-US">
              <a:latin typeface="Constantia" pitchFamily="18"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362CA998-21B2-429B-BDA0-58A56D28C702}" type="datetimeFigureOut">
              <a:rPr lang="zh-CN" altLang="en-US"/>
              <a:pPr/>
              <a:t>2010/9/24</a:t>
            </a:fld>
            <a:endParaRPr lang="en-US" altLang="zh-CN"/>
          </a:p>
        </p:txBody>
      </p:sp>
      <p:sp>
        <p:nvSpPr>
          <p:cNvPr id="10" name="Footer Placeholder 5"/>
          <p:cNvSpPr>
            <a:spLocks noGrp="1"/>
          </p:cNvSpPr>
          <p:nvPr>
            <p:ph type="ftr" sz="quarter" idx="11"/>
          </p:nvPr>
        </p:nvSpPr>
        <p:spPr/>
        <p:txBody>
          <a:bodyPr/>
          <a:lstStyle>
            <a:lvl1pPr>
              <a:defRPr/>
            </a:lvl1pPr>
          </a:lstStyle>
          <a:p>
            <a:endParaRPr lang="zh-CN" alt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1A53688F-6A38-4D6E-BB4A-3D0DFBAF00BF}"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endParaRPr lang="zh-CN" altLang="en-US">
              <a:latin typeface="Constantia" pitchFamily="18"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endParaRPr lang="zh-CN" altLang="en-US">
              <a:latin typeface="Constantia" pitchFamily="18" charset="0"/>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zh-CN"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defRPr>
            </a:lvl1pPr>
          </a:lstStyle>
          <a:p>
            <a:fld id="{4E58462A-CB86-4B53-9D15-8C06FC59921C}" type="datetimeFigureOut">
              <a:rPr lang="zh-CN" altLang="en-US"/>
              <a:pPr/>
              <a:t>2010/9/24</a:t>
            </a:fld>
            <a:endParaRPr lang="en-US" altLang="zh-C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defRPr>
            </a:lvl1pPr>
          </a:lstStyle>
          <a:p>
            <a:endParaRPr lang="zh-CN"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itchFamily="18" charset="0"/>
              </a:defRPr>
            </a:lvl1pPr>
          </a:lstStyle>
          <a:p>
            <a:fld id="{C7CBBF06-FF51-48A3-A4A3-69FD107607F3}" type="slidenum">
              <a:rPr lang="zh-CN" altLang="en-US"/>
              <a:pPr/>
              <a:t>‹#›</a:t>
            </a:fld>
            <a:endParaRPr lang="en-US" altLang="zh-CN"/>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endParaRPr lang="zh-CN" altLang="en-US">
                <a:latin typeface="Constantia"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endParaRPr lang="zh-CN" altLang="en-US">
                <a:latin typeface="Constantia" pitchFamily="18" charset="0"/>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www.google.co.uk/imgres?imgurl=http://www.clker.com/cliparts/1/4/c/5/1194984609285255522police_man_ganson.svg.hi.png&amp;imgrefurl=http://www.clker.com/clipart-2406.html&amp;usg=__EmY4Hyz2kMNMRB2QJP3tentHmmU=&amp;h=551&amp;w=600&amp;sz=57&amp;hl=en&amp;start=32&amp;zoom=1&amp;itbs=1&amp;tbnid=ENEMlBhMV7xStM:&amp;tbnh=124&amp;tbnw=135&amp;prev=/images?q=police&amp;start=20&amp;hl=en&amp;sa=N&amp;gbv=2&amp;ndsp=20&amp;tbs=isch:1" TargetMode="External"/><Relationship Id="rId5" Type="http://schemas.openxmlformats.org/officeDocument/2006/relationships/image" Target="../media/image3.jpeg"/><Relationship Id="rId4" Type="http://schemas.openxmlformats.org/officeDocument/2006/relationships/hyperlink" Target="http://www.google.co.uk/imgres?imgurl=http://www.thelightisgreen.com/Go%20sign_1.jpg&amp;imgrefurl=http://thelightisgreen.wordpress.com/category/daimlerchrysler/&amp;usg=__R8v7ceEAohaOzLW_R0yF3uAEQUo=&amp;h=500&amp;w=375&amp;sz=72&amp;hl=en&amp;start=6&amp;zoom=1&amp;itbs=1&amp;tbnid=HeAf3JNwcmniJM:&amp;tbnh=130&amp;tbnw=98&amp;prev=/images?q=go+sign&amp;hl=en&amp;sa=G&amp;gbv=2&amp;ndsp=20&amp;tbs=isch:1"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imgres?imgurl=http://music.vegan.fr/logos/deadlock.jpg&amp;imgrefurl=http://music.vegan.fr/&amp;usg=__1FjBanKp7tij3KLN5ZJnNwaa8KE=&amp;h=595&amp;w=842&amp;sz=171&amp;hl=en&amp;start=14&amp;zoom=1&amp;itbs=1&amp;tbnid=aXhs5u0h0vg7RM:&amp;tbnh=102&amp;tbnw=145&amp;prev=/images?q=deadlock&amp;hl=en&amp;gbv=2&amp;tbs=isch: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imgres?imgurl=http://thedawnchorus.files.wordpress.com/2010/03/the-big-issue-logo.jpg&amp;imgrefurl=http://thedawnchorus.wordpress.com/2010/03/26/win-for-women-is-the-biggest-issue-here/&amp;usg=__fCsY83yWGF2xPDn8ffUo0mpXNSs=&amp;h=749&amp;w=1417&amp;sz=175&amp;hl=en&amp;start=8&amp;zoom=1&amp;itbs=1&amp;tbnid=DHyHvVCc6cczmM:&amp;tbnh=79&amp;tbnw=150&amp;prev=/images?q=big+issue&amp;hl=en&amp;gbv=2&amp;tbs=isch: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42985"/>
            <a:ext cx="8280920" cy="2457466"/>
          </a:xfrm>
        </p:spPr>
        <p:txBody>
          <a:bodyPr>
            <a:normAutofit fontScale="90000"/>
          </a:bodyPr>
          <a:lstStyle/>
          <a:p>
            <a:pPr fontAlgn="auto">
              <a:spcAft>
                <a:spcPts val="0"/>
              </a:spcAft>
              <a:defRPr/>
            </a:pPr>
            <a:r>
              <a:rPr lang="en-GB" dirty="0" smtClean="0">
                <a:solidFill>
                  <a:schemeClr val="tx1"/>
                </a:solidFill>
              </a:rPr>
              <a:t>The Impact of EU-THMPD to TCM Sector in the UK After April 2011</a:t>
            </a:r>
            <a:br>
              <a:rPr lang="en-GB" dirty="0" smtClean="0">
                <a:solidFill>
                  <a:schemeClr val="tx1"/>
                </a:solidFill>
              </a:rPr>
            </a:br>
            <a:endParaRPr lang="en-US" dirty="0">
              <a:solidFill>
                <a:schemeClr val="tx1"/>
              </a:solidFill>
            </a:endParaRPr>
          </a:p>
        </p:txBody>
      </p:sp>
      <p:sp>
        <p:nvSpPr>
          <p:cNvPr id="3" name="Subtitle 2"/>
          <p:cNvSpPr>
            <a:spLocks noGrp="1"/>
          </p:cNvSpPr>
          <p:nvPr>
            <p:ph type="subTitle" idx="1"/>
          </p:nvPr>
        </p:nvSpPr>
        <p:spPr>
          <a:xfrm>
            <a:off x="611188" y="3643313"/>
            <a:ext cx="7848600" cy="2643187"/>
          </a:xfrm>
        </p:spPr>
        <p:txBody>
          <a:bodyPr>
            <a:normAutofit/>
          </a:bodyPr>
          <a:lstStyle/>
          <a:p>
            <a:pPr marR="0">
              <a:lnSpc>
                <a:spcPct val="80000"/>
              </a:lnSpc>
            </a:pPr>
            <a:r>
              <a:rPr lang="en-GB" sz="2400" b="1" smtClean="0"/>
              <a:t>By Hui Jun Shen</a:t>
            </a:r>
          </a:p>
          <a:p>
            <a:pPr marR="0">
              <a:lnSpc>
                <a:spcPct val="80000"/>
              </a:lnSpc>
            </a:pPr>
            <a:r>
              <a:rPr lang="en-GB" sz="2400" b="1" smtClean="0"/>
              <a:t>President </a:t>
            </a:r>
          </a:p>
          <a:p>
            <a:pPr marR="0">
              <a:lnSpc>
                <a:spcPct val="80000"/>
              </a:lnSpc>
            </a:pPr>
            <a:r>
              <a:rPr lang="en-GB" sz="2400" b="1" smtClean="0"/>
              <a:t>The Association of Traditional Chinese Medicine UK</a:t>
            </a:r>
          </a:p>
          <a:p>
            <a:pPr marR="0">
              <a:lnSpc>
                <a:spcPct val="80000"/>
              </a:lnSpc>
            </a:pPr>
            <a:endParaRPr lang="en-GB" sz="1200" smtClean="0"/>
          </a:p>
          <a:p>
            <a:pPr marR="0">
              <a:lnSpc>
                <a:spcPct val="80000"/>
              </a:lnSpc>
            </a:pPr>
            <a:r>
              <a:rPr lang="en-GB" sz="1200" smtClean="0"/>
              <a:t>At </a:t>
            </a:r>
          </a:p>
          <a:p>
            <a:pPr marR="0">
              <a:lnSpc>
                <a:spcPct val="80000"/>
              </a:lnSpc>
            </a:pPr>
            <a:r>
              <a:rPr lang="en-GB" sz="2100" smtClean="0"/>
              <a:t>Herbal Medicine Regulation Forum</a:t>
            </a:r>
          </a:p>
          <a:p>
            <a:pPr marR="0">
              <a:lnSpc>
                <a:spcPct val="80000"/>
              </a:lnSpc>
            </a:pPr>
            <a:r>
              <a:rPr lang="en-GB" sz="1200" smtClean="0"/>
              <a:t>King’s Fund, London</a:t>
            </a:r>
          </a:p>
          <a:p>
            <a:pPr marR="0">
              <a:lnSpc>
                <a:spcPct val="80000"/>
              </a:lnSpc>
            </a:pPr>
            <a:r>
              <a:rPr lang="en-GB" sz="1200" smtClean="0"/>
              <a:t>16</a:t>
            </a:r>
            <a:r>
              <a:rPr lang="en-GB" sz="1200" baseline="30000" smtClean="0"/>
              <a:t>th</a:t>
            </a:r>
            <a:r>
              <a:rPr lang="en-GB" sz="1200" smtClean="0"/>
              <a:t> September 2010</a:t>
            </a:r>
            <a:endParaRPr lang="en-US" altLang="zh-CN" sz="12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GB" smtClean="0"/>
              <a:t>Any Alternative?</a:t>
            </a:r>
          </a:p>
        </p:txBody>
      </p:sp>
      <p:sp>
        <p:nvSpPr>
          <p:cNvPr id="24578" name="Content Placeholder 2"/>
          <p:cNvSpPr>
            <a:spLocks noGrp="1"/>
          </p:cNvSpPr>
          <p:nvPr>
            <p:ph idx="1"/>
          </p:nvPr>
        </p:nvSpPr>
        <p:spPr/>
        <p:txBody>
          <a:bodyPr/>
          <a:lstStyle/>
          <a:p>
            <a:pPr>
              <a:buFont typeface="Wingdings 2" pitchFamily="18" charset="2"/>
              <a:buNone/>
            </a:pPr>
            <a:r>
              <a:rPr lang="en-GB" b="1" dirty="0" smtClean="0"/>
              <a:t>Article 5.1 of the Directive 2001/83/EC</a:t>
            </a:r>
          </a:p>
          <a:p>
            <a:r>
              <a:rPr lang="en-GB" dirty="0" smtClean="0"/>
              <a:t>Allowing commissioning of unlicensed herbal products by “authorised healthcare professionals” to meet patient needs.</a:t>
            </a:r>
          </a:p>
          <a:p>
            <a:r>
              <a:rPr lang="en-GB" dirty="0" smtClean="0"/>
              <a:t>Practitioners regulation is the only way to allow us the status of “authorised healthcare professionals”.</a:t>
            </a:r>
          </a:p>
          <a:p>
            <a:r>
              <a:rPr lang="en-GB" dirty="0" smtClean="0"/>
              <a:t>If no statutory regulation, Art 5.1 is meaningless.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GB" smtClean="0"/>
              <a:t>Updates from MHRA</a:t>
            </a:r>
          </a:p>
        </p:txBody>
      </p:sp>
      <p:sp>
        <p:nvSpPr>
          <p:cNvPr id="3" name="Content Placeholder 2"/>
          <p:cNvSpPr>
            <a:spLocks noGrp="1"/>
          </p:cNvSpPr>
          <p:nvPr>
            <p:ph idx="1"/>
          </p:nvPr>
        </p:nvSpPr>
        <p:spPr/>
        <p:txBody>
          <a:bodyPr>
            <a:normAutofit fontScale="85000" lnSpcReduction="20000"/>
          </a:bodyPr>
          <a:lstStyle/>
          <a:p>
            <a:pPr marL="274320" indent="-274320" fontAlgn="auto">
              <a:spcAft>
                <a:spcPts val="0"/>
              </a:spcAft>
              <a:buClr>
                <a:schemeClr val="accent3"/>
              </a:buClr>
              <a:buFont typeface="Wingdings 2"/>
              <a:buNone/>
              <a:defRPr/>
            </a:pPr>
            <a:r>
              <a:rPr lang="en-GB" b="1" dirty="0" smtClean="0"/>
              <a:t>August letter to HM traders:</a:t>
            </a:r>
          </a:p>
          <a:p>
            <a:pPr marL="274320" indent="-274320" fontAlgn="auto">
              <a:spcAft>
                <a:spcPts val="0"/>
              </a:spcAft>
              <a:buClr>
                <a:schemeClr val="accent3"/>
              </a:buClr>
              <a:buFont typeface="Wingdings 2"/>
              <a:buNone/>
              <a:defRPr/>
            </a:pPr>
            <a:endParaRPr lang="en-GB" dirty="0" smtClean="0"/>
          </a:p>
          <a:p>
            <a:pPr marL="274320" indent="-274320" fontAlgn="auto">
              <a:spcAft>
                <a:spcPts val="0"/>
              </a:spcAft>
              <a:buClr>
                <a:schemeClr val="accent3"/>
              </a:buClr>
              <a:buFont typeface="Wingdings 2"/>
              <a:buChar char=""/>
              <a:defRPr/>
            </a:pPr>
            <a:r>
              <a:rPr lang="en-GB" dirty="0" smtClean="0">
                <a:solidFill>
                  <a:srgbClr val="FF0000"/>
                </a:solidFill>
              </a:rPr>
              <a:t>After April 2011, all herbal medicinal products placed on the market in the UK must be licensed or THR registered.</a:t>
            </a:r>
          </a:p>
          <a:p>
            <a:pPr marL="274320" indent="-274320" fontAlgn="auto">
              <a:spcAft>
                <a:spcPts val="0"/>
              </a:spcAft>
              <a:buClr>
                <a:schemeClr val="accent3"/>
              </a:buClr>
              <a:buFont typeface="Wingdings 2"/>
              <a:buChar char=""/>
              <a:defRPr/>
            </a:pPr>
            <a:r>
              <a:rPr lang="en-GB" dirty="0" smtClean="0"/>
              <a:t>manufacturers, importers and wholesalers will not be able to sell, supply or distribute any unlicensed or unregistered products after 30</a:t>
            </a:r>
            <a:r>
              <a:rPr lang="en-GB" baseline="30000" dirty="0" smtClean="0"/>
              <a:t>th</a:t>
            </a:r>
            <a:r>
              <a:rPr lang="en-GB" dirty="0" smtClean="0"/>
              <a:t> April 2011.</a:t>
            </a:r>
          </a:p>
          <a:p>
            <a:pPr marL="274320" indent="-274320" fontAlgn="auto">
              <a:spcAft>
                <a:spcPts val="0"/>
              </a:spcAft>
              <a:buClr>
                <a:schemeClr val="accent3"/>
              </a:buClr>
              <a:buFont typeface="Wingdings 2"/>
              <a:buChar char=""/>
              <a:defRPr/>
            </a:pPr>
            <a:r>
              <a:rPr lang="en-GB" dirty="0" smtClean="0">
                <a:solidFill>
                  <a:srgbClr val="FF0000"/>
                </a:solidFill>
              </a:rPr>
              <a:t>No need for retailers to withdraw products after April 2011. Retail is allowed until the end of shelf life of the products.</a:t>
            </a:r>
          </a:p>
          <a:p>
            <a:pPr marL="274320" indent="-274320" fontAlgn="auto">
              <a:spcAft>
                <a:spcPts val="0"/>
              </a:spcAft>
              <a:buClr>
                <a:schemeClr val="accent3"/>
              </a:buClr>
              <a:buFont typeface="Wingdings 2"/>
              <a:buChar char=""/>
              <a:defRPr/>
            </a:pPr>
            <a:r>
              <a:rPr lang="en-GB" dirty="0" smtClean="0"/>
              <a:t>Retailers must provide evidence on request that the products are ordered prior to April 2011. No more wholesale orders from retailers are allowed after April 2011. </a:t>
            </a:r>
          </a:p>
          <a:p>
            <a:pPr marL="274320" indent="-274320" fontAlgn="auto">
              <a:spcAft>
                <a:spcPts val="0"/>
              </a:spcAft>
              <a:buClr>
                <a:schemeClr val="accent3"/>
              </a:buClr>
              <a:buFont typeface="Wingdings 2"/>
              <a:buChar char=""/>
              <a:defRPr/>
            </a:pPr>
            <a:r>
              <a:rPr lang="en-GB" dirty="0" smtClean="0">
                <a:solidFill>
                  <a:srgbClr val="FF0000"/>
                </a:solidFill>
              </a:rPr>
              <a:t>Practitioner remedies made up for individual customers using Section 12(1) of Medicines Act will not be affected.</a:t>
            </a:r>
          </a:p>
          <a:p>
            <a:pPr marL="274320" indent="-274320" fontAlgn="auto">
              <a:spcAft>
                <a:spcPts val="0"/>
              </a:spcAft>
              <a:buClr>
                <a:schemeClr val="accent3"/>
              </a:buClr>
              <a:buFont typeface="Wingdings 2"/>
              <a:buNone/>
              <a:defRPr/>
            </a:pPr>
            <a:endParaRPr lang="en-GB" dirty="0"/>
          </a:p>
        </p:txBody>
      </p:sp>
      <p:pic>
        <p:nvPicPr>
          <p:cNvPr id="4" name="Picture 2"/>
          <p:cNvPicPr>
            <a:picLocks noChangeAspect="1" noChangeArrowheads="1"/>
          </p:cNvPicPr>
          <p:nvPr/>
        </p:nvPicPr>
        <p:blipFill>
          <a:blip r:embed="rId3" cstate="print"/>
          <a:srcRect/>
          <a:stretch>
            <a:fillRect/>
          </a:stretch>
        </p:blipFill>
        <p:spPr bwMode="auto">
          <a:xfrm>
            <a:off x="6444208" y="908720"/>
            <a:ext cx="2206352" cy="13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76250"/>
            <a:ext cx="8229600" cy="2520950"/>
          </a:xfrm>
        </p:spPr>
        <p:txBody>
          <a:bodyPr>
            <a:normAutofit fontScale="90000"/>
          </a:bodyPr>
          <a:lstStyle/>
          <a:p>
            <a:pPr fontAlgn="auto">
              <a:spcAft>
                <a:spcPts val="0"/>
              </a:spcAft>
              <a:defRPr/>
            </a:pPr>
            <a:r>
              <a:rPr lang="en-AU" sz="3100" b="1" dirty="0" smtClean="0"/>
              <a:t>Guidance on Transitional arrangements for the Directive on traditional herbal medicinal products (Directive 2004/24/EC, amending Directive 2001/83/EC) </a:t>
            </a:r>
            <a:br>
              <a:rPr lang="en-AU" sz="3100" b="1" dirty="0" smtClean="0"/>
            </a:br>
            <a:r>
              <a:rPr lang="en-AU" sz="2000" b="1" dirty="0" smtClean="0"/>
              <a:t>http://www.mhra.gov.uk/Howweregulate/Medicines/Herbalmedicines/PlacingaherbalmedicineontheUKmarket/index.htm</a:t>
            </a:r>
            <a:r>
              <a:rPr lang="en-AU" sz="3100" b="1" dirty="0" smtClean="0"/>
              <a:t/>
            </a:r>
            <a:br>
              <a:rPr lang="en-AU" sz="3100" b="1" dirty="0" smtClean="0"/>
            </a:br>
            <a:r>
              <a:rPr lang="en-AU" sz="3100" b="1" dirty="0" smtClean="0"/>
              <a:t>						</a:t>
            </a:r>
            <a:r>
              <a:rPr lang="en-AU" sz="2700" b="1" dirty="0" smtClean="0"/>
              <a:t>MHRA, August 2010</a:t>
            </a:r>
            <a:endParaRPr lang="en-GB" sz="2700" dirty="0"/>
          </a:p>
        </p:txBody>
      </p:sp>
      <p:sp>
        <p:nvSpPr>
          <p:cNvPr id="3" name="Content Placeholder 2"/>
          <p:cNvSpPr>
            <a:spLocks noGrp="1"/>
          </p:cNvSpPr>
          <p:nvPr>
            <p:ph idx="1"/>
          </p:nvPr>
        </p:nvSpPr>
        <p:spPr>
          <a:xfrm>
            <a:off x="457200" y="3357563"/>
            <a:ext cx="8229600" cy="3167062"/>
          </a:xfrm>
        </p:spPr>
        <p:txBody>
          <a:bodyPr>
            <a:normAutofit fontScale="92500" lnSpcReduction="10000"/>
          </a:bodyPr>
          <a:lstStyle/>
          <a:p>
            <a:pPr marL="274320" indent="-274320" fontAlgn="auto">
              <a:spcAft>
                <a:spcPts val="0"/>
              </a:spcAft>
              <a:buClr>
                <a:schemeClr val="accent3"/>
              </a:buClr>
              <a:buFont typeface="Wingdings 2"/>
              <a:buChar char=""/>
              <a:defRPr/>
            </a:pPr>
            <a:r>
              <a:rPr lang="en-AU" dirty="0" smtClean="0"/>
              <a:t>On 30 April 2011 transitional protection under the Directive on traditional herbal medicinal products (Directive 2004/24/EC) expires. </a:t>
            </a:r>
          </a:p>
          <a:p>
            <a:pPr marL="274320" indent="-274320" fontAlgn="auto">
              <a:spcAft>
                <a:spcPts val="0"/>
              </a:spcAft>
              <a:buClr>
                <a:schemeClr val="accent3"/>
              </a:buClr>
              <a:buFont typeface="Wingdings 2"/>
              <a:buChar char=""/>
              <a:defRPr/>
            </a:pPr>
            <a:endParaRPr lang="en-AU" dirty="0" smtClean="0"/>
          </a:p>
          <a:p>
            <a:pPr marL="274320" indent="-274320" fontAlgn="auto">
              <a:spcAft>
                <a:spcPts val="0"/>
              </a:spcAft>
              <a:buClr>
                <a:schemeClr val="accent3"/>
              </a:buClr>
              <a:buFont typeface="Wingdings 2"/>
              <a:buChar char=""/>
              <a:defRPr/>
            </a:pPr>
            <a:r>
              <a:rPr lang="en-AU" dirty="0" smtClean="0"/>
              <a:t>This means that the “herbal exemption” from licensing under Section 12(2) of the Medicines Act 1968 will not longer be available.</a:t>
            </a:r>
            <a:endParaRPr lang="en-GB" dirty="0" smtClean="0"/>
          </a:p>
          <a:p>
            <a:pPr marL="274320" indent="-274320" fontAlgn="auto">
              <a:spcAft>
                <a:spcPts val="0"/>
              </a:spcAft>
              <a:buClr>
                <a:schemeClr val="accent3"/>
              </a:buClr>
              <a:buFont typeface="Wingdings 2"/>
              <a:buNone/>
              <a:defRPr/>
            </a:pPr>
            <a:r>
              <a:rPr lang="en-AU" dirty="0" smtClean="0"/>
              <a:t> </a:t>
            </a:r>
            <a:endParaRPr lang="en-GB" dirty="0" smtClean="0"/>
          </a:p>
        </p:txBody>
      </p:sp>
      <p:pic>
        <p:nvPicPr>
          <p:cNvPr id="4" name="Picture 2"/>
          <p:cNvPicPr>
            <a:picLocks noChangeAspect="1" noChangeArrowheads="1"/>
          </p:cNvPicPr>
          <p:nvPr/>
        </p:nvPicPr>
        <p:blipFill>
          <a:blip r:embed="rId3" cstate="print"/>
          <a:srcRect/>
          <a:stretch>
            <a:fillRect/>
          </a:stretch>
        </p:blipFill>
        <p:spPr bwMode="auto">
          <a:xfrm>
            <a:off x="7308304" y="1064962"/>
            <a:ext cx="1296144" cy="780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539750" y="549275"/>
            <a:ext cx="8229600" cy="1417638"/>
          </a:xfrm>
        </p:spPr>
        <p:txBody>
          <a:bodyPr/>
          <a:lstStyle/>
          <a:p>
            <a:r>
              <a:rPr lang="en-AU" sz="2800" b="1" u="sng" dirty="0" smtClean="0"/>
              <a:t>MHRA Guidance: Provisions </a:t>
            </a:r>
            <a:r>
              <a:rPr lang="en-AU" sz="2800" b="1" u="sng" dirty="0" smtClean="0"/>
              <a:t>of the Directive on Traditional Herbal Medicinal Products that determine dates of introduction </a:t>
            </a:r>
            <a:endParaRPr lang="en-GB" sz="2800" dirty="0" smtClean="0"/>
          </a:p>
        </p:txBody>
      </p:sp>
      <p:sp>
        <p:nvSpPr>
          <p:cNvPr id="3" name="Content Placeholder 2"/>
          <p:cNvSpPr>
            <a:spLocks noGrp="1"/>
          </p:cNvSpPr>
          <p:nvPr>
            <p:ph idx="1"/>
          </p:nvPr>
        </p:nvSpPr>
        <p:spPr>
          <a:xfrm>
            <a:off x="395288" y="2636838"/>
            <a:ext cx="8229600" cy="4525962"/>
          </a:xfrm>
        </p:spPr>
        <p:txBody>
          <a:bodyPr>
            <a:normAutofit fontScale="92500" lnSpcReduction="20000"/>
          </a:bodyPr>
          <a:lstStyle/>
          <a:p>
            <a:pPr marL="274320" indent="-274320" fontAlgn="auto">
              <a:spcAft>
                <a:spcPts val="0"/>
              </a:spcAft>
              <a:buClr>
                <a:schemeClr val="accent3"/>
              </a:buClr>
              <a:buFont typeface="Wingdings 2"/>
              <a:buChar char=""/>
              <a:defRPr/>
            </a:pPr>
            <a:r>
              <a:rPr lang="en-AU" b="1" dirty="0" smtClean="0"/>
              <a:t>Article 3</a:t>
            </a:r>
            <a:r>
              <a:rPr lang="en-AU" dirty="0" smtClean="0"/>
              <a:t> provides that the Directive shall enter into force on the day of its publication in the Official Journal of the European Union.  The Directive was published in the Official Journal, and so came into force, on 30 April 2004. </a:t>
            </a:r>
            <a:endParaRPr lang="en-GB" dirty="0" smtClean="0"/>
          </a:p>
          <a:p>
            <a:pPr marL="274320" indent="-274320" fontAlgn="auto">
              <a:spcAft>
                <a:spcPts val="0"/>
              </a:spcAft>
              <a:buClr>
                <a:schemeClr val="accent3"/>
              </a:buClr>
              <a:buFont typeface="Wingdings 2"/>
              <a:buChar char=""/>
              <a:defRPr/>
            </a:pPr>
            <a:r>
              <a:rPr lang="en-AU" b="1" dirty="0" smtClean="0"/>
              <a:t>Article 2.1 </a:t>
            </a:r>
            <a:r>
              <a:rPr lang="en-AU" dirty="0" smtClean="0"/>
              <a:t>provides that Member States shall take the necessary measures to comply with the Directive by 30 October 2005. </a:t>
            </a:r>
            <a:endParaRPr lang="en-GB" dirty="0" smtClean="0"/>
          </a:p>
          <a:p>
            <a:pPr marL="274320" indent="-274320" fontAlgn="auto">
              <a:spcAft>
                <a:spcPts val="0"/>
              </a:spcAft>
              <a:buClr>
                <a:schemeClr val="accent3"/>
              </a:buClr>
              <a:buFont typeface="Wingdings 2"/>
              <a:buChar char=""/>
              <a:defRPr/>
            </a:pPr>
            <a:r>
              <a:rPr lang="en-AU" b="1" dirty="0" smtClean="0"/>
              <a:t>Article 2.2</a:t>
            </a:r>
            <a:r>
              <a:rPr lang="en-AU" dirty="0" smtClean="0"/>
              <a:t> provides that for traditional herbal medicinal products that are covered by the Directive which are already on the market on the entry into force of the Directive, the competent authorities shall apply the provisions of the Directive within seven years after its entry into force. The UK is therefore required to apply the Directive fully by 30 April 2011.</a:t>
            </a:r>
          </a:p>
        </p:txBody>
      </p:sp>
      <p:pic>
        <p:nvPicPr>
          <p:cNvPr id="4" name="Picture 2"/>
          <p:cNvPicPr>
            <a:picLocks noChangeAspect="1" noChangeArrowheads="1"/>
          </p:cNvPicPr>
          <p:nvPr/>
        </p:nvPicPr>
        <p:blipFill>
          <a:blip r:embed="rId3" cstate="print"/>
          <a:srcRect/>
          <a:stretch>
            <a:fillRect/>
          </a:stretch>
        </p:blipFill>
        <p:spPr bwMode="auto">
          <a:xfrm>
            <a:off x="6804248" y="1556792"/>
            <a:ext cx="1656184" cy="99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AU" sz="3200" b="1" u="sng" dirty="0" smtClean="0"/>
              <a:t>MHRA Guidance: </a:t>
            </a:r>
            <a:r>
              <a:rPr lang="en-AU" sz="3100" b="1" u="sng" dirty="0" smtClean="0"/>
              <a:t>Relevant </a:t>
            </a:r>
            <a:r>
              <a:rPr lang="en-AU" sz="3100" b="1" u="sng" dirty="0" smtClean="0"/>
              <a:t>provisions of the Regulations on Traditional Herbal Medicinal Products </a:t>
            </a:r>
            <a:endParaRPr lang="en-GB" dirty="0" smtClean="0"/>
          </a:p>
        </p:txBody>
      </p:sp>
      <p:sp>
        <p:nvSpPr>
          <p:cNvPr id="3" name="Content Placeholder 2"/>
          <p:cNvSpPr>
            <a:spLocks noGrp="1"/>
          </p:cNvSpPr>
          <p:nvPr>
            <p:ph idx="1"/>
          </p:nvPr>
        </p:nvSpPr>
        <p:spPr/>
        <p:txBody>
          <a:bodyPr>
            <a:normAutofit fontScale="77500" lnSpcReduction="20000"/>
          </a:bodyPr>
          <a:lstStyle/>
          <a:p>
            <a:pPr marL="274320" indent="-274320" fontAlgn="auto">
              <a:spcAft>
                <a:spcPts val="0"/>
              </a:spcAft>
              <a:buClr>
                <a:schemeClr val="accent3"/>
              </a:buClr>
              <a:buFont typeface="Wingdings 2"/>
              <a:buNone/>
              <a:defRPr/>
            </a:pPr>
            <a:r>
              <a:rPr lang="en-AU" b="1" dirty="0" smtClean="0"/>
              <a:t>Regulation 4(1)</a:t>
            </a:r>
            <a:r>
              <a:rPr lang="en-AU" dirty="0" smtClean="0"/>
              <a:t> of the Medicines (Traditional Herbal Medicinal Products for Human Use) Regulations 2005 (“the Herbals Regulations”) of the regulations states that:</a:t>
            </a:r>
            <a:endParaRPr lang="en-GB" dirty="0" smtClean="0"/>
          </a:p>
          <a:p>
            <a:pPr marL="274320" indent="-274320" fontAlgn="auto">
              <a:spcAft>
                <a:spcPts val="0"/>
              </a:spcAft>
              <a:buClr>
                <a:schemeClr val="accent3"/>
              </a:buClr>
              <a:buFont typeface="Wingdings 2"/>
              <a:buNone/>
              <a:defRPr/>
            </a:pPr>
            <a:r>
              <a:rPr lang="en-AU" dirty="0" smtClean="0"/>
              <a:t> </a:t>
            </a:r>
            <a:endParaRPr lang="en-GB" dirty="0" smtClean="0"/>
          </a:p>
          <a:p>
            <a:pPr marL="274320" indent="-274320" fontAlgn="auto">
              <a:spcAft>
                <a:spcPts val="0"/>
              </a:spcAft>
              <a:buClr>
                <a:schemeClr val="accent3"/>
              </a:buClr>
              <a:buFont typeface="Wingdings 2"/>
              <a:buChar char=""/>
              <a:defRPr/>
            </a:pPr>
            <a:r>
              <a:rPr lang="en-AU" dirty="0" smtClean="0"/>
              <a:t>No traditional herbal medicinal product shall be (a) placed on the market, or (b) distributed by way of wholesale dealing, unless a traditional herbal registration has been granted by the licensing authority (which is in force, and been granted in accordance with the Community provisions).</a:t>
            </a:r>
            <a:endParaRPr lang="en-GB" dirty="0" smtClean="0"/>
          </a:p>
          <a:p>
            <a:pPr marL="274320" indent="-274320" fontAlgn="auto">
              <a:spcAft>
                <a:spcPts val="0"/>
              </a:spcAft>
              <a:buClr>
                <a:schemeClr val="accent3"/>
              </a:buClr>
              <a:buFont typeface="Wingdings 2"/>
              <a:buChar char=""/>
              <a:defRPr/>
            </a:pPr>
            <a:endParaRPr lang="en-GB" dirty="0" smtClean="0"/>
          </a:p>
          <a:p>
            <a:pPr marL="274320" indent="-274320" fontAlgn="auto">
              <a:spcAft>
                <a:spcPts val="0"/>
              </a:spcAft>
              <a:buClr>
                <a:schemeClr val="accent3"/>
              </a:buClr>
              <a:buFont typeface="Wingdings 2"/>
              <a:buNone/>
              <a:defRPr/>
            </a:pPr>
            <a:r>
              <a:rPr lang="en-AU" b="1" dirty="0" smtClean="0"/>
              <a:t>Provisions made under Schedule 6</a:t>
            </a:r>
            <a:r>
              <a:rPr lang="en-AU" dirty="0" smtClean="0"/>
              <a:t> mean that:</a:t>
            </a:r>
            <a:endParaRPr lang="en-GB" dirty="0" smtClean="0"/>
          </a:p>
          <a:p>
            <a:pPr marL="274320" indent="-274320" fontAlgn="auto">
              <a:spcAft>
                <a:spcPts val="0"/>
              </a:spcAft>
              <a:buClr>
                <a:schemeClr val="accent3"/>
              </a:buClr>
              <a:buFont typeface="Wingdings 2"/>
              <a:buChar char=""/>
              <a:defRPr/>
            </a:pPr>
            <a:endParaRPr lang="en-GB" dirty="0" smtClean="0"/>
          </a:p>
          <a:p>
            <a:pPr marL="274320" indent="-274320" fontAlgn="auto">
              <a:spcAft>
                <a:spcPts val="0"/>
              </a:spcAft>
              <a:buClr>
                <a:schemeClr val="accent3"/>
              </a:buClr>
              <a:buFont typeface="Wingdings 2"/>
              <a:buChar char=""/>
              <a:defRPr/>
            </a:pPr>
            <a:r>
              <a:rPr lang="en-AU" dirty="0" smtClean="0"/>
              <a:t>Where a product has been placed on the market, lawfully, under Section 12(2) on or before 30th April 2004 regulation 4(1) would not apply until 30th April 2011 to products, which were on the market under Section 12(2) on 30th April 2004 </a:t>
            </a:r>
            <a:endParaRPr lang="en-GB" dirty="0" smtClean="0"/>
          </a:p>
          <a:p>
            <a:pPr marL="274320" indent="-274320" fontAlgn="auto">
              <a:spcAft>
                <a:spcPts val="0"/>
              </a:spcAft>
              <a:buClr>
                <a:schemeClr val="accent3"/>
              </a:buClr>
              <a:buFont typeface="Wingdings 2"/>
              <a:buChar char=""/>
              <a:defRPr/>
            </a:pPr>
            <a:endParaRPr lang="en-GB" dirty="0" smtClean="0"/>
          </a:p>
          <a:p>
            <a:pPr marL="274320" indent="-274320" fontAlgn="auto">
              <a:spcAft>
                <a:spcPts val="0"/>
              </a:spcAft>
              <a:buClr>
                <a:schemeClr val="accent3"/>
              </a:buClr>
              <a:buFont typeface="Wingdings 2"/>
              <a:buChar char=""/>
              <a:defRPr/>
            </a:pPr>
            <a:endParaRPr lang="en-GB" dirty="0"/>
          </a:p>
        </p:txBody>
      </p:sp>
      <p:pic>
        <p:nvPicPr>
          <p:cNvPr id="4" name="Picture 2"/>
          <p:cNvPicPr>
            <a:picLocks noChangeAspect="1" noChangeArrowheads="1"/>
          </p:cNvPicPr>
          <p:nvPr/>
        </p:nvPicPr>
        <p:blipFill>
          <a:blip r:embed="rId3" cstate="print"/>
          <a:srcRect/>
          <a:stretch>
            <a:fillRect/>
          </a:stretch>
        </p:blipFill>
        <p:spPr bwMode="auto">
          <a:xfrm>
            <a:off x="7596336" y="1484784"/>
            <a:ext cx="1249869" cy="75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AU" b="1" dirty="0" smtClean="0"/>
              <a:t>Q&amp;A</a:t>
            </a:r>
            <a:endParaRPr lang="en-GB" dirty="0" smtClean="0"/>
          </a:p>
        </p:txBody>
      </p:sp>
      <p:sp>
        <p:nvSpPr>
          <p:cNvPr id="3" name="Content Placeholder 2"/>
          <p:cNvSpPr>
            <a:spLocks noGrp="1"/>
          </p:cNvSpPr>
          <p:nvPr>
            <p:ph idx="1"/>
          </p:nvPr>
        </p:nvSpPr>
        <p:spPr>
          <a:xfrm>
            <a:off x="457200" y="1844675"/>
            <a:ext cx="8229600" cy="4608513"/>
          </a:xfrm>
        </p:spPr>
        <p:txBody>
          <a:bodyPr>
            <a:normAutofit fontScale="47500" lnSpcReduction="20000"/>
          </a:bodyPr>
          <a:lstStyle/>
          <a:p>
            <a:pPr marL="274320" indent="-274320" fontAlgn="auto">
              <a:spcAft>
                <a:spcPts val="0"/>
              </a:spcAft>
              <a:buClr>
                <a:schemeClr val="accent3"/>
              </a:buClr>
              <a:buFont typeface="Wingdings 2"/>
              <a:buNone/>
              <a:defRPr/>
            </a:pPr>
            <a:r>
              <a:rPr lang="en-AU" sz="4500" b="1" u="sng" dirty="0" smtClean="0"/>
              <a:t>General Transitional Arrangements </a:t>
            </a:r>
            <a:endParaRPr lang="en-GB" sz="4500" dirty="0" smtClean="0"/>
          </a:p>
          <a:p>
            <a:pPr marL="274320" indent="-274320" fontAlgn="auto">
              <a:spcAft>
                <a:spcPts val="0"/>
              </a:spcAft>
              <a:buClr>
                <a:schemeClr val="accent3"/>
              </a:buClr>
              <a:buFont typeface="Wingdings 2"/>
              <a:buChar char=""/>
              <a:defRPr/>
            </a:pPr>
            <a:endParaRPr lang="en-GB" dirty="0" smtClean="0"/>
          </a:p>
          <a:p>
            <a:pPr marL="274320" indent="-274320" fontAlgn="auto">
              <a:spcAft>
                <a:spcPts val="0"/>
              </a:spcAft>
              <a:buClr>
                <a:schemeClr val="accent3"/>
              </a:buClr>
              <a:buFont typeface="Wingdings 2"/>
              <a:buChar char=""/>
              <a:defRPr/>
            </a:pPr>
            <a:r>
              <a:rPr lang="en-AU" dirty="0" smtClean="0"/>
              <a:t>1) </a:t>
            </a:r>
            <a:r>
              <a:rPr lang="en-AU" b="1" dirty="0" smtClean="0"/>
              <a:t>What are the key dates? </a:t>
            </a:r>
            <a:r>
              <a:rPr lang="en-AU" dirty="0" smtClean="0"/>
              <a:t> </a:t>
            </a:r>
            <a:endParaRPr lang="en-GB" dirty="0" smtClean="0"/>
          </a:p>
          <a:p>
            <a:pPr marL="274320" indent="-274320" fontAlgn="auto">
              <a:spcAft>
                <a:spcPts val="0"/>
              </a:spcAft>
              <a:buClr>
                <a:schemeClr val="accent3"/>
              </a:buClr>
              <a:buFont typeface="Wingdings 2"/>
              <a:buChar char=""/>
              <a:defRPr/>
            </a:pPr>
            <a:r>
              <a:rPr lang="en-AU" dirty="0" smtClean="0"/>
              <a:t>2) </a:t>
            </a:r>
            <a:r>
              <a:rPr lang="en-AU" b="1" dirty="0" smtClean="0"/>
              <a:t>Is there any discretion over these actual dates?</a:t>
            </a:r>
            <a:r>
              <a:rPr lang="en-AU" dirty="0" smtClean="0"/>
              <a:t> </a:t>
            </a:r>
            <a:endParaRPr lang="en-GB" dirty="0" smtClean="0"/>
          </a:p>
          <a:p>
            <a:pPr marL="274320" indent="-274320" fontAlgn="auto">
              <a:spcAft>
                <a:spcPts val="0"/>
              </a:spcAft>
              <a:buClr>
                <a:schemeClr val="accent3"/>
              </a:buClr>
              <a:buFont typeface="Wingdings 2"/>
              <a:buChar char=""/>
              <a:defRPr/>
            </a:pPr>
            <a:r>
              <a:rPr lang="en-AU" dirty="0" smtClean="0"/>
              <a:t>3) </a:t>
            </a:r>
            <a:r>
              <a:rPr lang="en-AU" b="1" dirty="0" smtClean="0"/>
              <a:t>What products can benefit from transitional protection?</a:t>
            </a:r>
            <a:r>
              <a:rPr lang="en-AU" dirty="0" smtClean="0"/>
              <a:t> </a:t>
            </a:r>
            <a:endParaRPr lang="en-GB" dirty="0" smtClean="0"/>
          </a:p>
          <a:p>
            <a:pPr marL="274320" indent="-274320" fontAlgn="auto">
              <a:spcAft>
                <a:spcPts val="0"/>
              </a:spcAft>
              <a:buClr>
                <a:schemeClr val="accent3"/>
              </a:buClr>
              <a:buFont typeface="Wingdings 2"/>
              <a:buChar char=""/>
              <a:defRPr/>
            </a:pPr>
            <a:r>
              <a:rPr lang="en-AU" dirty="0" smtClean="0"/>
              <a:t>4) </a:t>
            </a:r>
            <a:r>
              <a:rPr lang="en-AU" b="1" dirty="0" smtClean="0"/>
              <a:t>Do companies need to take any specific action in order to benefit from transitional arrangements for their products?</a:t>
            </a:r>
            <a:r>
              <a:rPr lang="en-AU" dirty="0" smtClean="0"/>
              <a:t> </a:t>
            </a:r>
            <a:endParaRPr lang="en-GB" dirty="0" smtClean="0"/>
          </a:p>
          <a:p>
            <a:pPr marL="274320" indent="-274320" fontAlgn="auto">
              <a:spcAft>
                <a:spcPts val="0"/>
              </a:spcAft>
              <a:buClr>
                <a:schemeClr val="accent3"/>
              </a:buClr>
              <a:buFont typeface="Wingdings 2"/>
              <a:buChar char=""/>
              <a:defRPr/>
            </a:pPr>
            <a:r>
              <a:rPr lang="en-AU" dirty="0" smtClean="0"/>
              <a:t>5) </a:t>
            </a:r>
            <a:r>
              <a:rPr lang="en-AU" b="1" dirty="0" smtClean="0"/>
              <a:t>What constitutes evidence that a product was already on the market on 30 April 2004?</a:t>
            </a:r>
            <a:r>
              <a:rPr lang="en-AU" dirty="0" smtClean="0"/>
              <a:t> </a:t>
            </a:r>
            <a:endParaRPr lang="en-GB" dirty="0" smtClean="0"/>
          </a:p>
          <a:p>
            <a:pPr marL="274320" indent="-274320" fontAlgn="auto">
              <a:spcAft>
                <a:spcPts val="0"/>
              </a:spcAft>
              <a:buClr>
                <a:schemeClr val="accent3"/>
              </a:buClr>
              <a:buFont typeface="Wingdings 2"/>
              <a:buChar char=""/>
              <a:defRPr/>
            </a:pPr>
            <a:r>
              <a:rPr lang="en-AU" dirty="0" smtClean="0"/>
              <a:t>6) </a:t>
            </a:r>
            <a:r>
              <a:rPr lang="en-AU" b="1" dirty="0" smtClean="0"/>
              <a:t>What happens on 30 October 2005 where a company put a legal Section 12(2) unlicensed remedy on the market after 30 April 2004 but before 30 October 2005?</a:t>
            </a:r>
            <a:r>
              <a:rPr lang="en-AU" dirty="0" smtClean="0"/>
              <a:t> </a:t>
            </a:r>
            <a:endParaRPr lang="en-GB" dirty="0" smtClean="0"/>
          </a:p>
          <a:p>
            <a:pPr marL="274320" indent="-274320" fontAlgn="auto">
              <a:spcAft>
                <a:spcPts val="0"/>
              </a:spcAft>
              <a:buClr>
                <a:schemeClr val="accent3"/>
              </a:buClr>
              <a:buFont typeface="Wingdings 2"/>
              <a:buChar char=""/>
              <a:defRPr/>
            </a:pPr>
            <a:r>
              <a:rPr lang="en-AU" dirty="0" smtClean="0"/>
              <a:t>7) </a:t>
            </a:r>
            <a:r>
              <a:rPr lang="en-AU" b="1" dirty="0" smtClean="0"/>
              <a:t>What are the implications of these transitional arrangements for products close to the borderline between medicines and other regulatory categories such as foods or cosmetics?</a:t>
            </a:r>
            <a:r>
              <a:rPr lang="en-AU" dirty="0" smtClean="0"/>
              <a:t> </a:t>
            </a:r>
            <a:endParaRPr lang="en-GB" dirty="0" smtClean="0"/>
          </a:p>
          <a:p>
            <a:pPr marL="274320" indent="-274320" fontAlgn="auto">
              <a:spcAft>
                <a:spcPts val="0"/>
              </a:spcAft>
              <a:buClr>
                <a:schemeClr val="accent3"/>
              </a:buClr>
              <a:buFont typeface="Wingdings 2"/>
              <a:buChar char=""/>
              <a:defRPr/>
            </a:pPr>
            <a:r>
              <a:rPr lang="en-AU" dirty="0" smtClean="0"/>
              <a:t>8) </a:t>
            </a:r>
            <a:r>
              <a:rPr lang="en-AU" b="1" dirty="0" smtClean="0"/>
              <a:t>Where a product benefits from transitional protection, and there are subsequent changes to the product what effect does this have on transitional protection?</a:t>
            </a:r>
            <a:endParaRPr lang="en-GB" dirty="0" smtClean="0"/>
          </a:p>
          <a:p>
            <a:pPr marL="274320" indent="-274320" fontAlgn="auto">
              <a:spcAft>
                <a:spcPts val="0"/>
              </a:spcAft>
              <a:buClr>
                <a:schemeClr val="accent3"/>
              </a:buClr>
              <a:buFont typeface="Wingdings 2"/>
              <a:buChar char=""/>
              <a:defRPr/>
            </a:pPr>
            <a:r>
              <a:rPr lang="en-AU" dirty="0" smtClean="0"/>
              <a:t>9) </a:t>
            </a:r>
            <a:r>
              <a:rPr lang="en-AU" b="1" dirty="0" smtClean="0"/>
              <a:t>Does the act of re-labelling/re-packaging a product remove the benefit of transitional protection?</a:t>
            </a:r>
            <a:endParaRPr lang="en-GB" dirty="0" smtClean="0"/>
          </a:p>
          <a:p>
            <a:pPr marL="274320" indent="-274320" fontAlgn="auto">
              <a:spcAft>
                <a:spcPts val="0"/>
              </a:spcAft>
              <a:buClr>
                <a:schemeClr val="accent3"/>
              </a:buClr>
              <a:buFont typeface="Wingdings 2"/>
              <a:buChar char=""/>
              <a:defRPr/>
            </a:pPr>
            <a:r>
              <a:rPr lang="en-AU" dirty="0" smtClean="0"/>
              <a:t>10) </a:t>
            </a:r>
            <a:r>
              <a:rPr lang="en-AU" b="1" dirty="0" smtClean="0"/>
              <a:t>Where a product benefits from transitional protection will that protection be kept if the company changes one of the active ingredients?</a:t>
            </a:r>
            <a:endParaRPr lang="en-GB" dirty="0" smtClean="0"/>
          </a:p>
          <a:p>
            <a:pPr marL="274320" indent="-274320" fontAlgn="auto">
              <a:spcAft>
                <a:spcPts val="0"/>
              </a:spcAft>
              <a:buClr>
                <a:schemeClr val="accent3"/>
              </a:buClr>
              <a:buFont typeface="Wingdings 2"/>
              <a:buChar char=""/>
              <a:defRPr/>
            </a:pPr>
            <a:r>
              <a:rPr lang="en-AU" dirty="0" smtClean="0"/>
              <a:t>11) </a:t>
            </a:r>
            <a:r>
              <a:rPr lang="en-AU" b="1" dirty="0" smtClean="0"/>
              <a:t>If a company has two products each benefiting from transitional protection and now wishes to market the two products in a combination pack would this combination product benefit from transitional protection?</a:t>
            </a:r>
            <a:endParaRPr lang="en-GB" dirty="0" smtClean="0"/>
          </a:p>
          <a:p>
            <a:pPr marL="274320" indent="-274320" fontAlgn="auto">
              <a:spcAft>
                <a:spcPts val="0"/>
              </a:spcAft>
              <a:buClr>
                <a:schemeClr val="accent3"/>
              </a:buClr>
              <a:buFont typeface="Wingdings 2"/>
              <a:buChar char=""/>
              <a:defRPr/>
            </a:pPr>
            <a:r>
              <a:rPr lang="en-AU" dirty="0" smtClean="0"/>
              <a:t>12) </a:t>
            </a:r>
            <a:r>
              <a:rPr lang="en-AU" b="1" dirty="0" smtClean="0"/>
              <a:t>Where one company markets a product that has transitional protection what is the position if another, unrelated, company now wishes to market a product that is an exact copy of the product?</a:t>
            </a:r>
            <a:endParaRPr lang="en-GB" dirty="0" smtClean="0"/>
          </a:p>
          <a:p>
            <a:pPr marL="274320" indent="-274320" fontAlgn="auto">
              <a:spcAft>
                <a:spcPts val="0"/>
              </a:spcAft>
              <a:buClr>
                <a:schemeClr val="accent3"/>
              </a:buClr>
              <a:buFont typeface="Wingdings 2"/>
              <a:buChar char=""/>
              <a:defRPr/>
            </a:pPr>
            <a:r>
              <a:rPr lang="en-AU" dirty="0" smtClean="0"/>
              <a:t>13) </a:t>
            </a:r>
            <a:r>
              <a:rPr lang="en-AU" b="1" dirty="0" smtClean="0"/>
              <a:t>What is the position where a product has transitional protection and there are then changes in the ownership of, or manufacturing arrangements for, the product?</a:t>
            </a:r>
            <a:endParaRPr lang="en-GB" dirty="0" smtClean="0"/>
          </a:p>
          <a:p>
            <a:pPr marL="274320" indent="-274320" fontAlgn="auto">
              <a:spcAft>
                <a:spcPts val="0"/>
              </a:spcAft>
              <a:buClr>
                <a:schemeClr val="accent3"/>
              </a:buClr>
              <a:buFont typeface="Wingdings 2"/>
              <a:buChar char=""/>
              <a:defRPr/>
            </a:pPr>
            <a:r>
              <a:rPr lang="en-AU" dirty="0" smtClean="0"/>
              <a:t>14) </a:t>
            </a:r>
            <a:r>
              <a:rPr lang="en-AU" b="1" dirty="0" smtClean="0"/>
              <a:t>Where a company owns a product that has transitional protection could a second company reach some form of licensing agreement to allow it also to benefit from transitional protection for that product?</a:t>
            </a:r>
            <a:endParaRPr lang="en-GB" dirty="0" smtClean="0"/>
          </a:p>
          <a:p>
            <a:pPr marL="274320" indent="-274320" fontAlgn="auto">
              <a:spcAft>
                <a:spcPts val="0"/>
              </a:spcAft>
              <a:buClr>
                <a:schemeClr val="accent3"/>
              </a:buClr>
              <a:buFont typeface="Wingdings 2"/>
              <a:buNone/>
              <a:defRPr/>
            </a:pPr>
            <a:endParaRPr lang="en-GB" dirty="0" smtClean="0"/>
          </a:p>
        </p:txBody>
      </p:sp>
      <p:pic>
        <p:nvPicPr>
          <p:cNvPr id="4" name="Picture 2"/>
          <p:cNvPicPr>
            <a:picLocks noChangeAspect="1" noChangeArrowheads="1"/>
          </p:cNvPicPr>
          <p:nvPr/>
        </p:nvPicPr>
        <p:blipFill>
          <a:blip r:embed="rId3" cstate="print"/>
          <a:srcRect/>
          <a:stretch>
            <a:fillRect/>
          </a:stretch>
        </p:blipFill>
        <p:spPr bwMode="auto">
          <a:xfrm>
            <a:off x="6876256" y="1124744"/>
            <a:ext cx="1847671" cy="11128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AU" b="1" u="sng" dirty="0" smtClean="0"/>
              <a:t>End of Transitional Arrangements and how this will operate </a:t>
            </a:r>
            <a:endParaRPr lang="en-GB" dirty="0"/>
          </a:p>
        </p:txBody>
      </p:sp>
      <p:sp>
        <p:nvSpPr>
          <p:cNvPr id="36866" name="Content Placeholder 2"/>
          <p:cNvSpPr>
            <a:spLocks noGrp="1"/>
          </p:cNvSpPr>
          <p:nvPr>
            <p:ph idx="1"/>
          </p:nvPr>
        </p:nvSpPr>
        <p:spPr>
          <a:xfrm>
            <a:off x="457200" y="2204864"/>
            <a:ext cx="8229600" cy="4119736"/>
          </a:xfrm>
        </p:spPr>
        <p:txBody>
          <a:bodyPr/>
          <a:lstStyle/>
          <a:p>
            <a:pPr>
              <a:buNone/>
            </a:pPr>
            <a:r>
              <a:rPr lang="en-AU" b="1" dirty="0" smtClean="0"/>
              <a:t>15) What is the regulatory position at 30 April 2011?</a:t>
            </a:r>
            <a:endParaRPr lang="en-GB" dirty="0" smtClean="0"/>
          </a:p>
          <a:p>
            <a:endParaRPr lang="en-GB" dirty="0" smtClean="0"/>
          </a:p>
          <a:p>
            <a:r>
              <a:rPr lang="en-AU" dirty="0" smtClean="0"/>
              <a:t>The period of </a:t>
            </a:r>
            <a:r>
              <a:rPr lang="en-AU" dirty="0" smtClean="0">
                <a:solidFill>
                  <a:srgbClr val="FF0000"/>
                </a:solidFill>
              </a:rPr>
              <a:t>transitional protection</a:t>
            </a:r>
            <a:r>
              <a:rPr lang="en-AU" dirty="0" smtClean="0"/>
              <a:t> for unlicensed herbal medicinal products will </a:t>
            </a:r>
            <a:r>
              <a:rPr lang="en-AU" dirty="0" smtClean="0">
                <a:solidFill>
                  <a:srgbClr val="FF0000"/>
                </a:solidFill>
              </a:rPr>
              <a:t>come to an end</a:t>
            </a:r>
            <a:r>
              <a:rPr lang="en-AU" dirty="0" smtClean="0"/>
              <a:t>.  </a:t>
            </a:r>
          </a:p>
          <a:p>
            <a:r>
              <a:rPr lang="en-AU" dirty="0" smtClean="0"/>
              <a:t>It will therefore be </a:t>
            </a:r>
            <a:r>
              <a:rPr lang="en-AU" dirty="0" smtClean="0">
                <a:solidFill>
                  <a:srgbClr val="FF0000"/>
                </a:solidFill>
              </a:rPr>
              <a:t>illegal for manufacturers, wholesalers and importers to sell unlicensed herbal medicines </a:t>
            </a:r>
            <a:r>
              <a:rPr lang="en-AU" dirty="0" smtClean="0"/>
              <a:t>to retailers or directly to consumers.  </a:t>
            </a:r>
            <a:endParaRPr lang="en-GB" dirty="0" smtClean="0"/>
          </a:p>
          <a:p>
            <a:endParaRPr lang="en-GB" dirty="0" smtClean="0"/>
          </a:p>
        </p:txBody>
      </p:sp>
      <p:pic>
        <p:nvPicPr>
          <p:cNvPr id="4" name="Picture 2"/>
          <p:cNvPicPr>
            <a:picLocks noChangeAspect="1" noChangeArrowheads="1"/>
          </p:cNvPicPr>
          <p:nvPr/>
        </p:nvPicPr>
        <p:blipFill>
          <a:blip r:embed="rId3" cstate="print"/>
          <a:srcRect/>
          <a:stretch>
            <a:fillRect/>
          </a:stretch>
        </p:blipFill>
        <p:spPr bwMode="auto">
          <a:xfrm>
            <a:off x="6444208" y="5229200"/>
            <a:ext cx="2206352" cy="13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AU" b="1" u="sng" dirty="0" smtClean="0"/>
              <a:t>End of Transitional Arrangements and how this will operate </a:t>
            </a:r>
            <a:endParaRPr lang="en-GB" dirty="0"/>
          </a:p>
        </p:txBody>
      </p:sp>
      <p:sp>
        <p:nvSpPr>
          <p:cNvPr id="38914" name="Content Placeholder 2"/>
          <p:cNvSpPr>
            <a:spLocks noGrp="1"/>
          </p:cNvSpPr>
          <p:nvPr>
            <p:ph idx="1"/>
          </p:nvPr>
        </p:nvSpPr>
        <p:spPr/>
        <p:txBody>
          <a:bodyPr/>
          <a:lstStyle/>
          <a:p>
            <a:pPr>
              <a:buFont typeface="Wingdings 2" pitchFamily="18" charset="2"/>
              <a:buNone/>
            </a:pPr>
            <a:r>
              <a:rPr lang="en-AU" b="1" smtClean="0"/>
              <a:t>16) Can a product continue to benefit from transitional protection after April 2011 if the company has made an application by 30 April 2011?</a:t>
            </a:r>
            <a:r>
              <a:rPr lang="en-AU" smtClean="0"/>
              <a:t> </a:t>
            </a:r>
            <a:endParaRPr lang="en-GB" smtClean="0"/>
          </a:p>
          <a:p>
            <a:endParaRPr lang="en-GB" smtClean="0"/>
          </a:p>
          <a:p>
            <a:r>
              <a:rPr lang="en-AU" smtClean="0"/>
              <a:t>No. From 30 April 2011, no product may be placed on the market, or distributed by way of wholesale dealing, unless a registration has been granted. </a:t>
            </a:r>
          </a:p>
          <a:p>
            <a:r>
              <a:rPr lang="en-AU" smtClean="0"/>
              <a:t>It is not enough that an application has been made - it must have been granted. </a:t>
            </a:r>
            <a:endParaRPr lang="en-GB" smtClean="0"/>
          </a:p>
        </p:txBody>
      </p:sp>
      <p:pic>
        <p:nvPicPr>
          <p:cNvPr id="4" name="Picture 2"/>
          <p:cNvPicPr>
            <a:picLocks noChangeAspect="1" noChangeArrowheads="1"/>
          </p:cNvPicPr>
          <p:nvPr/>
        </p:nvPicPr>
        <p:blipFill>
          <a:blip r:embed="rId3" cstate="print"/>
          <a:srcRect/>
          <a:stretch>
            <a:fillRect/>
          </a:stretch>
        </p:blipFill>
        <p:spPr bwMode="auto">
          <a:xfrm>
            <a:off x="7380312" y="1412776"/>
            <a:ext cx="1249869" cy="75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AU" b="1" u="sng" dirty="0" smtClean="0"/>
              <a:t>End of Transitional Arrangements and how this will operate </a:t>
            </a:r>
            <a:endParaRPr lang="en-GB" dirty="0"/>
          </a:p>
        </p:txBody>
      </p:sp>
      <p:sp>
        <p:nvSpPr>
          <p:cNvPr id="3" name="Content Placeholder 2"/>
          <p:cNvSpPr>
            <a:spLocks noGrp="1"/>
          </p:cNvSpPr>
          <p:nvPr>
            <p:ph idx="1"/>
          </p:nvPr>
        </p:nvSpPr>
        <p:spPr>
          <a:xfrm>
            <a:off x="457200" y="2132856"/>
            <a:ext cx="8229600" cy="4320332"/>
          </a:xfrm>
        </p:spPr>
        <p:txBody>
          <a:bodyPr>
            <a:normAutofit fontScale="92500" lnSpcReduction="20000"/>
          </a:bodyPr>
          <a:lstStyle/>
          <a:p>
            <a:pPr marL="274320" indent="-274320" fontAlgn="auto">
              <a:spcAft>
                <a:spcPts val="0"/>
              </a:spcAft>
              <a:buClr>
                <a:schemeClr val="accent3"/>
              </a:buClr>
              <a:buFont typeface="Wingdings 2"/>
              <a:buNone/>
              <a:defRPr/>
            </a:pPr>
            <a:r>
              <a:rPr lang="en-AU" dirty="0" smtClean="0"/>
              <a:t>17) </a:t>
            </a:r>
            <a:r>
              <a:rPr lang="en-AU" b="1" dirty="0" smtClean="0"/>
              <a:t>Will products legally place on the market before 30 April 2011 need to be removed from retail sale after 30 April 2011?</a:t>
            </a:r>
            <a:endParaRPr lang="en-GB" dirty="0" smtClean="0"/>
          </a:p>
          <a:p>
            <a:pPr marL="274320" indent="-274320" fontAlgn="auto">
              <a:spcAft>
                <a:spcPts val="0"/>
              </a:spcAft>
              <a:buClr>
                <a:schemeClr val="accent3"/>
              </a:buClr>
              <a:buFont typeface="Wingdings 2"/>
              <a:buNone/>
              <a:defRPr/>
            </a:pPr>
            <a:endParaRPr lang="en-GB" dirty="0" smtClean="0"/>
          </a:p>
          <a:p>
            <a:pPr marL="274320" indent="-274320" fontAlgn="auto">
              <a:spcAft>
                <a:spcPts val="0"/>
              </a:spcAft>
              <a:buClr>
                <a:schemeClr val="accent3"/>
              </a:buClr>
              <a:buFont typeface="Wingdings 2"/>
              <a:buChar char=""/>
              <a:defRPr/>
            </a:pPr>
            <a:r>
              <a:rPr lang="en-AU" dirty="0" smtClean="0"/>
              <a:t>Stocks of products that were already legally on the market before 30 April 2011 will not need to be recalled. </a:t>
            </a:r>
          </a:p>
          <a:p>
            <a:pPr marL="274320" indent="-274320" fontAlgn="auto">
              <a:spcAft>
                <a:spcPts val="0"/>
              </a:spcAft>
              <a:buClr>
                <a:schemeClr val="accent3"/>
              </a:buClr>
              <a:buFont typeface="Wingdings 2"/>
              <a:buChar char=""/>
              <a:defRPr/>
            </a:pPr>
            <a:r>
              <a:rPr lang="en-AU" dirty="0" smtClean="0">
                <a:solidFill>
                  <a:srgbClr val="FF0000"/>
                </a:solidFill>
              </a:rPr>
              <a:t>Retailers will be able to sell through any such unlicensed product </a:t>
            </a:r>
            <a:r>
              <a:rPr lang="en-AU" dirty="0" smtClean="0"/>
              <a:t>purchased before the end of the transitional period that they have in stock.</a:t>
            </a:r>
            <a:endParaRPr lang="en-GB" dirty="0" smtClean="0"/>
          </a:p>
          <a:p>
            <a:pPr marL="274320" indent="-274320" fontAlgn="auto">
              <a:spcAft>
                <a:spcPts val="0"/>
              </a:spcAft>
              <a:buClr>
                <a:schemeClr val="accent3"/>
              </a:buClr>
              <a:buFont typeface="Wingdings 2"/>
              <a:buChar char=""/>
              <a:defRPr/>
            </a:pPr>
            <a:r>
              <a:rPr lang="en-AU" dirty="0" smtClean="0"/>
              <a:t>An offence would be committed if a company (Manufacturer, Wholesaler or Importer) placed further stocks of such a product on the market after 30 April 2011.   </a:t>
            </a:r>
            <a:endParaRPr lang="en-GB" dirty="0" smtClean="0"/>
          </a:p>
          <a:p>
            <a:pPr marL="274320" indent="-274320" fontAlgn="auto">
              <a:spcAft>
                <a:spcPts val="0"/>
              </a:spcAft>
              <a:buClr>
                <a:schemeClr val="accent3"/>
              </a:buClr>
              <a:buFont typeface="Wingdings 2"/>
              <a:buNone/>
              <a:defRPr/>
            </a:pPr>
            <a:endParaRPr lang="en-GB" dirty="0" smtClean="0"/>
          </a:p>
          <a:p>
            <a:pPr marL="274320" indent="-274320" fontAlgn="auto">
              <a:spcAft>
                <a:spcPts val="0"/>
              </a:spcAft>
              <a:buClr>
                <a:schemeClr val="accent3"/>
              </a:buClr>
              <a:buFont typeface="Wingdings 2"/>
              <a:buChar char=""/>
              <a:defRPr/>
            </a:pPr>
            <a:endParaRPr lang="en-GB" dirty="0"/>
          </a:p>
        </p:txBody>
      </p:sp>
      <p:pic>
        <p:nvPicPr>
          <p:cNvPr id="4" name="Picture 2"/>
          <p:cNvPicPr>
            <a:picLocks noChangeAspect="1" noChangeArrowheads="1"/>
          </p:cNvPicPr>
          <p:nvPr/>
        </p:nvPicPr>
        <p:blipFill>
          <a:blip r:embed="rId3" cstate="print"/>
          <a:srcRect/>
          <a:stretch>
            <a:fillRect/>
          </a:stretch>
        </p:blipFill>
        <p:spPr bwMode="auto">
          <a:xfrm>
            <a:off x="7452320" y="1412776"/>
            <a:ext cx="1130308" cy="680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AU" b="1" u="sng" dirty="0" smtClean="0"/>
              <a:t>End of Transitional Arrangements and how this will operate </a:t>
            </a:r>
            <a:endParaRPr lang="en-GB" dirty="0"/>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None/>
              <a:defRPr/>
            </a:pPr>
            <a:r>
              <a:rPr lang="en-AU" b="1" dirty="0" smtClean="0"/>
              <a:t>18) What are the timetable requirements for MHRA in processing applications for traditional herbal registrations? </a:t>
            </a:r>
            <a:endParaRPr lang="en-GB" dirty="0" smtClean="0"/>
          </a:p>
          <a:p>
            <a:pPr marL="274320" indent="-274320" fontAlgn="auto">
              <a:spcAft>
                <a:spcPts val="0"/>
              </a:spcAft>
              <a:buClr>
                <a:schemeClr val="accent3"/>
              </a:buClr>
              <a:buFont typeface="Wingdings 2"/>
              <a:buNone/>
              <a:defRPr/>
            </a:pPr>
            <a:r>
              <a:rPr lang="en-AU" dirty="0" smtClean="0"/>
              <a:t> </a:t>
            </a:r>
            <a:endParaRPr lang="en-GB" dirty="0" smtClean="0"/>
          </a:p>
          <a:p>
            <a:pPr marL="274320" indent="-274320" fontAlgn="auto">
              <a:spcAft>
                <a:spcPts val="0"/>
              </a:spcAft>
              <a:buClr>
                <a:schemeClr val="accent3"/>
              </a:buClr>
              <a:buFont typeface="Wingdings 2"/>
              <a:buChar char=""/>
              <a:defRPr/>
            </a:pPr>
            <a:r>
              <a:rPr lang="en-AU" dirty="0" smtClean="0"/>
              <a:t>the </a:t>
            </a:r>
            <a:r>
              <a:rPr lang="en-AU" dirty="0" smtClean="0">
                <a:solidFill>
                  <a:srgbClr val="FF0000"/>
                </a:solidFill>
              </a:rPr>
              <a:t>procedure for granting a marketing authorisation is completed within 210 days </a:t>
            </a:r>
            <a:r>
              <a:rPr lang="en-AU" dirty="0" smtClean="0"/>
              <a:t>after the submission of a valid application. </a:t>
            </a:r>
          </a:p>
          <a:p>
            <a:pPr marL="274320" indent="-274320" fontAlgn="auto">
              <a:spcAft>
                <a:spcPts val="0"/>
              </a:spcAft>
              <a:buClr>
                <a:schemeClr val="accent3"/>
              </a:buClr>
              <a:buFont typeface="Wingdings 2"/>
              <a:buChar char=""/>
              <a:defRPr/>
            </a:pPr>
            <a:r>
              <a:rPr lang="en-AU" dirty="0" smtClean="0"/>
              <a:t>This provision also applies to traditional herbal registrations. </a:t>
            </a:r>
          </a:p>
          <a:p>
            <a:pPr marL="274320" indent="-274320" fontAlgn="auto">
              <a:spcAft>
                <a:spcPts val="0"/>
              </a:spcAft>
              <a:buClr>
                <a:schemeClr val="accent3"/>
              </a:buClr>
              <a:buFont typeface="Wingdings 2"/>
              <a:buChar char=""/>
              <a:defRPr/>
            </a:pPr>
            <a:r>
              <a:rPr lang="en-AU" dirty="0" smtClean="0"/>
              <a:t>In certain situations, there is provision for “clock stops” </a:t>
            </a:r>
            <a:endParaRPr lang="en-GB" dirty="0" smtClean="0"/>
          </a:p>
        </p:txBody>
      </p:sp>
      <p:pic>
        <p:nvPicPr>
          <p:cNvPr id="4" name="Picture 2"/>
          <p:cNvPicPr>
            <a:picLocks noChangeAspect="1" noChangeArrowheads="1"/>
          </p:cNvPicPr>
          <p:nvPr/>
        </p:nvPicPr>
        <p:blipFill>
          <a:blip r:embed="rId3" cstate="print"/>
          <a:srcRect/>
          <a:stretch>
            <a:fillRect/>
          </a:stretch>
        </p:blipFill>
        <p:spPr bwMode="auto">
          <a:xfrm>
            <a:off x="7308304" y="1196752"/>
            <a:ext cx="1369429" cy="8247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GB" smtClean="0"/>
              <a:t>Key Facts – three phases</a:t>
            </a:r>
            <a:endParaRPr lang="en-US" altLang="zh-CN" smtClean="0">
              <a:ea typeface="宋体" pitchFamily="2" charset="-122"/>
            </a:endParaRPr>
          </a:p>
        </p:txBody>
      </p:sp>
      <p:sp>
        <p:nvSpPr>
          <p:cNvPr id="3" name="Content Placeholder 2"/>
          <p:cNvSpPr>
            <a:spLocks noGrp="1"/>
          </p:cNvSpPr>
          <p:nvPr>
            <p:ph idx="1"/>
          </p:nvPr>
        </p:nvSpPr>
        <p:spPr/>
        <p:txBody>
          <a:bodyPr>
            <a:normAutofit/>
          </a:bodyPr>
          <a:lstStyle/>
          <a:p>
            <a:r>
              <a:rPr lang="en-GB" smtClean="0"/>
              <a:t>Herbals Directive (EU’s THMPD)</a:t>
            </a:r>
          </a:p>
          <a:p>
            <a:pPr marL="971550" lvl="1" indent="-457200"/>
            <a:r>
              <a:rPr lang="en-GB" smtClean="0"/>
              <a:t>European Traditional Herbal Medicinal Products Directive 2004/24/EC amending Directive 2001/83/EC</a:t>
            </a:r>
          </a:p>
          <a:p>
            <a:pPr marL="971550" lvl="1" indent="-457200"/>
            <a:r>
              <a:rPr lang="en-GB" smtClean="0"/>
              <a:t>in force in April 2004</a:t>
            </a:r>
          </a:p>
          <a:p>
            <a:r>
              <a:rPr lang="en-GB" smtClean="0"/>
              <a:t>THR (UK’s MHRA)</a:t>
            </a:r>
          </a:p>
          <a:p>
            <a:pPr marL="971550" lvl="1" indent="-457200"/>
            <a:r>
              <a:rPr lang="en-GB" smtClean="0"/>
              <a:t>Traditional Herbal Products Registration Scheme</a:t>
            </a:r>
          </a:p>
          <a:p>
            <a:pPr marL="971550" lvl="1" indent="-457200"/>
            <a:r>
              <a:rPr lang="en-GB" smtClean="0"/>
              <a:t>Became available October 2005</a:t>
            </a:r>
          </a:p>
          <a:p>
            <a:r>
              <a:rPr lang="en-GB" smtClean="0"/>
              <a:t>Herbals Directive</a:t>
            </a:r>
          </a:p>
          <a:p>
            <a:pPr marL="971550" lvl="1" indent="-457200"/>
            <a:r>
              <a:rPr lang="en-GB" smtClean="0"/>
              <a:t>Full enforcement in April 2011</a:t>
            </a:r>
          </a:p>
          <a:p>
            <a:endParaRPr lang="zh-CN"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AU" b="1" u="sng" dirty="0" smtClean="0"/>
              <a:t>End of Transitional Arrangements and how this will operate </a:t>
            </a:r>
            <a:endParaRPr lang="en-GB" dirty="0"/>
          </a:p>
        </p:txBody>
      </p:sp>
      <p:sp>
        <p:nvSpPr>
          <p:cNvPr id="3" name="Content Placeholder 2"/>
          <p:cNvSpPr>
            <a:spLocks noGrp="1"/>
          </p:cNvSpPr>
          <p:nvPr>
            <p:ph idx="1"/>
          </p:nvPr>
        </p:nvSpPr>
        <p:spPr>
          <a:xfrm>
            <a:off x="457200" y="2060848"/>
            <a:ext cx="8229600" cy="4536802"/>
          </a:xfrm>
        </p:spPr>
        <p:txBody>
          <a:bodyPr>
            <a:normAutofit fontScale="85000" lnSpcReduction="20000"/>
          </a:bodyPr>
          <a:lstStyle/>
          <a:p>
            <a:pPr marL="274320" indent="-274320" fontAlgn="auto">
              <a:spcAft>
                <a:spcPts val="0"/>
              </a:spcAft>
              <a:buClr>
                <a:schemeClr val="accent3"/>
              </a:buClr>
              <a:buFont typeface="Wingdings 2"/>
              <a:buNone/>
              <a:defRPr/>
            </a:pPr>
            <a:r>
              <a:rPr lang="en-AU" dirty="0" smtClean="0"/>
              <a:t>19) </a:t>
            </a:r>
            <a:r>
              <a:rPr lang="en-AU" b="1" dirty="0" smtClean="0"/>
              <a:t>What action will the MHRA be taking to ensure that the regulations are complied with?</a:t>
            </a:r>
            <a:endParaRPr lang="en-GB" dirty="0" smtClean="0"/>
          </a:p>
          <a:p>
            <a:pPr marL="274320" indent="-274320" fontAlgn="auto">
              <a:spcAft>
                <a:spcPts val="0"/>
              </a:spcAft>
              <a:buClr>
                <a:schemeClr val="accent3"/>
              </a:buClr>
              <a:buFont typeface="Wingdings 2"/>
              <a:buNone/>
              <a:defRPr/>
            </a:pPr>
            <a:r>
              <a:rPr lang="en-AU" dirty="0" smtClean="0"/>
              <a:t> </a:t>
            </a:r>
            <a:endParaRPr lang="en-GB" dirty="0" smtClean="0"/>
          </a:p>
          <a:p>
            <a:pPr marL="274320" indent="-274320" fontAlgn="auto">
              <a:spcAft>
                <a:spcPts val="0"/>
              </a:spcAft>
              <a:buClr>
                <a:schemeClr val="accent3"/>
              </a:buClr>
              <a:buFont typeface="Wingdings 2"/>
              <a:buChar char=""/>
              <a:defRPr/>
            </a:pPr>
            <a:r>
              <a:rPr lang="en-AU" dirty="0" smtClean="0"/>
              <a:t>Continue to investigate cases and where appropriate, take compliance/enforcement action against products found in breach of requirements. </a:t>
            </a:r>
          </a:p>
          <a:p>
            <a:pPr marL="274320" indent="-274320" fontAlgn="auto">
              <a:spcAft>
                <a:spcPts val="0"/>
              </a:spcAft>
              <a:buClr>
                <a:schemeClr val="accent3"/>
              </a:buClr>
              <a:buFont typeface="Wingdings 2"/>
              <a:buChar char=""/>
              <a:defRPr/>
            </a:pPr>
            <a:r>
              <a:rPr lang="en-AU" dirty="0" smtClean="0"/>
              <a:t>Continue to provide on request from businesses advice on the status of their products. </a:t>
            </a:r>
          </a:p>
          <a:p>
            <a:pPr marL="274320" indent="-274320" fontAlgn="auto">
              <a:spcAft>
                <a:spcPts val="0"/>
              </a:spcAft>
              <a:buClr>
                <a:schemeClr val="accent3"/>
              </a:buClr>
              <a:buFont typeface="Wingdings 2"/>
              <a:buChar char=""/>
              <a:defRPr/>
            </a:pPr>
            <a:r>
              <a:rPr lang="en-AU" dirty="0" smtClean="0"/>
              <a:t>Make direct contact with suppliers, identifying products that need to have a MA.</a:t>
            </a:r>
            <a:endParaRPr lang="en-GB" dirty="0" smtClean="0"/>
          </a:p>
          <a:p>
            <a:pPr marL="274320" indent="-274320" fontAlgn="auto">
              <a:spcAft>
                <a:spcPts val="0"/>
              </a:spcAft>
              <a:buClr>
                <a:schemeClr val="accent3"/>
              </a:buClr>
              <a:buFont typeface="Wingdings 2"/>
              <a:buChar char=""/>
              <a:defRPr/>
            </a:pPr>
            <a:r>
              <a:rPr lang="en-AU" dirty="0" smtClean="0"/>
              <a:t>Continue to issue determinations on products which do not have the appropriate authorisation.</a:t>
            </a:r>
          </a:p>
          <a:p>
            <a:pPr marL="274320" indent="-274320" fontAlgn="auto">
              <a:spcAft>
                <a:spcPts val="0"/>
              </a:spcAft>
              <a:buClr>
                <a:schemeClr val="accent3"/>
              </a:buClr>
              <a:buFont typeface="Wingdings 2"/>
              <a:buChar char=""/>
              <a:defRPr/>
            </a:pPr>
            <a:r>
              <a:rPr lang="en-AU" dirty="0" smtClean="0"/>
              <a:t>Enforcement/compliance action will be targeted on products which pose a risk to public health.</a:t>
            </a:r>
            <a:endParaRPr lang="en-GB" dirty="0" smtClean="0"/>
          </a:p>
          <a:p>
            <a:pPr marL="274320" indent="-274320" fontAlgn="auto">
              <a:spcAft>
                <a:spcPts val="0"/>
              </a:spcAft>
              <a:buClr>
                <a:schemeClr val="accent3"/>
              </a:buClr>
              <a:buFont typeface="Wingdings 2"/>
              <a:buNone/>
              <a:defRPr/>
            </a:pPr>
            <a:endParaRPr lang="en-GB" dirty="0" smtClean="0"/>
          </a:p>
          <a:p>
            <a:pPr marL="274320" indent="-274320" fontAlgn="auto">
              <a:spcAft>
                <a:spcPts val="0"/>
              </a:spcAft>
              <a:buClr>
                <a:schemeClr val="accent3"/>
              </a:buClr>
              <a:buFont typeface="Wingdings 2"/>
              <a:buChar char=""/>
              <a:defRPr/>
            </a:pPr>
            <a:endParaRPr lang="en-GB" dirty="0" smtClean="0"/>
          </a:p>
          <a:p>
            <a:pPr marL="274320" indent="-274320" fontAlgn="auto">
              <a:spcAft>
                <a:spcPts val="0"/>
              </a:spcAft>
              <a:buClr>
                <a:schemeClr val="accent3"/>
              </a:buClr>
              <a:buFont typeface="Wingdings 2"/>
              <a:buChar char=""/>
              <a:defRPr/>
            </a:pPr>
            <a:endParaRPr lang="en-GB" dirty="0"/>
          </a:p>
        </p:txBody>
      </p:sp>
      <p:pic>
        <p:nvPicPr>
          <p:cNvPr id="4" name="Picture 2"/>
          <p:cNvPicPr>
            <a:picLocks noChangeAspect="1" noChangeArrowheads="1"/>
          </p:cNvPicPr>
          <p:nvPr/>
        </p:nvPicPr>
        <p:blipFill>
          <a:blip r:embed="rId3" cstate="print"/>
          <a:srcRect/>
          <a:stretch>
            <a:fillRect/>
          </a:stretch>
        </p:blipFill>
        <p:spPr bwMode="auto">
          <a:xfrm>
            <a:off x="7308304" y="1268760"/>
            <a:ext cx="1369429" cy="8247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AU" b="1" u="sng" dirty="0" smtClean="0"/>
              <a:t>End of Transitional Arrangements and how this will operate </a:t>
            </a:r>
            <a:endParaRPr lang="en-GB" dirty="0"/>
          </a:p>
        </p:txBody>
      </p:sp>
      <p:sp>
        <p:nvSpPr>
          <p:cNvPr id="3" name="Content Placeholder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None/>
              <a:defRPr/>
            </a:pPr>
            <a:r>
              <a:rPr lang="en-AU" dirty="0" smtClean="0"/>
              <a:t>20) </a:t>
            </a:r>
            <a:r>
              <a:rPr lang="en-AU" b="1" dirty="0" smtClean="0"/>
              <a:t>What constitutes evidence that a product was already on the market before 30 April 2011?</a:t>
            </a:r>
            <a:endParaRPr lang="en-GB" dirty="0" smtClean="0"/>
          </a:p>
          <a:p>
            <a:pPr marL="274320" indent="-274320" fontAlgn="auto">
              <a:spcAft>
                <a:spcPts val="0"/>
              </a:spcAft>
              <a:buClr>
                <a:schemeClr val="accent3"/>
              </a:buClr>
              <a:buFont typeface="Wingdings 2"/>
              <a:buNone/>
              <a:defRPr/>
            </a:pPr>
            <a:r>
              <a:rPr lang="en-AU" dirty="0" smtClean="0"/>
              <a:t> </a:t>
            </a:r>
            <a:endParaRPr lang="en-GB" dirty="0" smtClean="0"/>
          </a:p>
          <a:p>
            <a:pPr marL="274320" indent="-274320" fontAlgn="auto">
              <a:spcAft>
                <a:spcPts val="0"/>
              </a:spcAft>
              <a:buClr>
                <a:schemeClr val="accent3"/>
              </a:buClr>
              <a:buFont typeface="Wingdings 2"/>
              <a:buChar char=""/>
              <a:defRPr/>
            </a:pPr>
            <a:r>
              <a:rPr lang="en-AU" dirty="0" smtClean="0"/>
              <a:t>The MHRA would consider, on the facts of the case, </a:t>
            </a:r>
            <a:r>
              <a:rPr lang="en-AU" dirty="0" smtClean="0">
                <a:solidFill>
                  <a:srgbClr val="FF0000"/>
                </a:solidFill>
              </a:rPr>
              <a:t>evidence </a:t>
            </a:r>
            <a:r>
              <a:rPr lang="en-AU" dirty="0" smtClean="0"/>
              <a:t>that a company presented. </a:t>
            </a:r>
          </a:p>
          <a:p>
            <a:pPr marL="274320" indent="-274320" fontAlgn="auto">
              <a:spcAft>
                <a:spcPts val="0"/>
              </a:spcAft>
              <a:buClr>
                <a:schemeClr val="accent3"/>
              </a:buClr>
              <a:buFont typeface="Wingdings 2"/>
              <a:buChar char=""/>
              <a:defRPr/>
            </a:pPr>
            <a:r>
              <a:rPr lang="en-AU" dirty="0" smtClean="0"/>
              <a:t>This might conveniently be, for example, evidence of an appropriate transaction, demonstrating that the product in question had been purchased prior to 30 April 2011.  </a:t>
            </a:r>
          </a:p>
          <a:p>
            <a:pPr marL="274320" indent="-274320" fontAlgn="auto">
              <a:spcAft>
                <a:spcPts val="0"/>
              </a:spcAft>
              <a:buClr>
                <a:schemeClr val="accent3"/>
              </a:buClr>
              <a:buFont typeface="Wingdings 2"/>
              <a:buChar char=""/>
              <a:defRPr/>
            </a:pPr>
            <a:r>
              <a:rPr lang="en-AU" dirty="0" smtClean="0"/>
              <a:t>Such a transaction could be in the form of a sale by a manufacturer or other supplier, whether to a retailer or herbal practitioner.</a:t>
            </a:r>
            <a:endParaRPr lang="en-GB" dirty="0" smtClean="0"/>
          </a:p>
          <a:p>
            <a:pPr marL="274320" indent="-274320" fontAlgn="auto">
              <a:spcAft>
                <a:spcPts val="0"/>
              </a:spcAft>
              <a:buClr>
                <a:schemeClr val="accent3"/>
              </a:buClr>
              <a:buFont typeface="Wingdings 2"/>
              <a:buChar char=""/>
              <a:defRPr/>
            </a:pPr>
            <a:endParaRPr lang="en-GB" dirty="0" smtClean="0"/>
          </a:p>
          <a:p>
            <a:pPr marL="274320" indent="-274320" fontAlgn="auto">
              <a:spcAft>
                <a:spcPts val="0"/>
              </a:spcAft>
              <a:buClr>
                <a:schemeClr val="accent3"/>
              </a:buClr>
              <a:buFont typeface="Wingdings 2"/>
              <a:buChar char=""/>
              <a:defRPr/>
            </a:pPr>
            <a:endParaRPr lang="en-GB" dirty="0"/>
          </a:p>
        </p:txBody>
      </p:sp>
      <p:pic>
        <p:nvPicPr>
          <p:cNvPr id="4" name="Picture 2"/>
          <p:cNvPicPr>
            <a:picLocks noChangeAspect="1" noChangeArrowheads="1"/>
          </p:cNvPicPr>
          <p:nvPr/>
        </p:nvPicPr>
        <p:blipFill>
          <a:blip r:embed="rId3" cstate="print"/>
          <a:srcRect/>
          <a:stretch>
            <a:fillRect/>
          </a:stretch>
        </p:blipFill>
        <p:spPr bwMode="auto">
          <a:xfrm>
            <a:off x="7308304" y="1268760"/>
            <a:ext cx="1369429" cy="8247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AU" b="1" u="sng" dirty="0" smtClean="0"/>
              <a:t>How the end of the transitional period affects herbal practitioners</a:t>
            </a:r>
            <a:endParaRPr lang="en-GB" dirty="0"/>
          </a:p>
        </p:txBody>
      </p:sp>
      <p:sp>
        <p:nvSpPr>
          <p:cNvPr id="49154" name="Content Placeholder 2"/>
          <p:cNvSpPr>
            <a:spLocks noGrp="1"/>
          </p:cNvSpPr>
          <p:nvPr>
            <p:ph idx="1"/>
          </p:nvPr>
        </p:nvSpPr>
        <p:spPr>
          <a:xfrm>
            <a:off x="468313" y="1989138"/>
            <a:ext cx="8229600" cy="4525962"/>
          </a:xfrm>
        </p:spPr>
        <p:txBody>
          <a:bodyPr/>
          <a:lstStyle/>
          <a:p>
            <a:pPr>
              <a:buFont typeface="Wingdings 2" pitchFamily="18" charset="2"/>
              <a:buNone/>
            </a:pPr>
            <a:r>
              <a:rPr lang="en-AU" dirty="0" smtClean="0"/>
              <a:t>21) </a:t>
            </a:r>
            <a:r>
              <a:rPr lang="en-AU" b="1" dirty="0" smtClean="0"/>
              <a:t>Will herbal practitioners still be able to supply unlicensed herbal medicines to patients under Section 12(1) after 30 April 2011?</a:t>
            </a:r>
            <a:endParaRPr lang="en-GB" dirty="0" smtClean="0"/>
          </a:p>
          <a:p>
            <a:pPr>
              <a:buFont typeface="Wingdings 2" pitchFamily="18" charset="2"/>
              <a:buNone/>
            </a:pPr>
            <a:endParaRPr lang="en-GB" dirty="0" smtClean="0"/>
          </a:p>
          <a:p>
            <a:r>
              <a:rPr lang="en-AU" dirty="0" smtClean="0"/>
              <a:t>Yes.  Products supplied legally under Section 12(1) are regarded by MHRA as </a:t>
            </a:r>
            <a:r>
              <a:rPr lang="en-AU" dirty="0" smtClean="0">
                <a:solidFill>
                  <a:srgbClr val="FF0000"/>
                </a:solidFill>
              </a:rPr>
              <a:t>non industrially produced</a:t>
            </a:r>
            <a:r>
              <a:rPr lang="en-AU" dirty="0" smtClean="0"/>
              <a:t>, and hence outside the scope of Directive.  </a:t>
            </a:r>
          </a:p>
          <a:p>
            <a:r>
              <a:rPr lang="en-AU" dirty="0" smtClean="0"/>
              <a:t>Products supplied under Section 12(1) therefore do not require a MA or THR to remain on the market. </a:t>
            </a:r>
            <a:endParaRPr lang="en-GB" dirty="0" smtClean="0"/>
          </a:p>
        </p:txBody>
      </p:sp>
      <p:pic>
        <p:nvPicPr>
          <p:cNvPr id="4" name="Picture 2"/>
          <p:cNvPicPr>
            <a:picLocks noChangeAspect="1" noChangeArrowheads="1"/>
          </p:cNvPicPr>
          <p:nvPr/>
        </p:nvPicPr>
        <p:blipFill>
          <a:blip r:embed="rId3" cstate="print"/>
          <a:srcRect/>
          <a:stretch>
            <a:fillRect/>
          </a:stretch>
        </p:blipFill>
        <p:spPr bwMode="auto">
          <a:xfrm>
            <a:off x="7164288" y="2924944"/>
            <a:ext cx="1369429" cy="8247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AU" b="1" u="sng" dirty="0" smtClean="0"/>
              <a:t>How the end of the transitional period affects herbal practitioners</a:t>
            </a:r>
            <a:endParaRPr lang="en-GB" dirty="0"/>
          </a:p>
        </p:txBody>
      </p:sp>
      <p:sp>
        <p:nvSpPr>
          <p:cNvPr id="3" name="Content Placeholder 2"/>
          <p:cNvSpPr>
            <a:spLocks noGrp="1"/>
          </p:cNvSpPr>
          <p:nvPr>
            <p:ph idx="1"/>
          </p:nvPr>
        </p:nvSpPr>
        <p:spPr>
          <a:xfrm>
            <a:off x="468313" y="2060847"/>
            <a:ext cx="8229600" cy="4608513"/>
          </a:xfrm>
        </p:spPr>
        <p:txBody>
          <a:bodyPr>
            <a:normAutofit fontScale="85000" lnSpcReduction="20000"/>
          </a:bodyPr>
          <a:lstStyle/>
          <a:p>
            <a:pPr marL="274320" indent="-274320" fontAlgn="auto">
              <a:spcAft>
                <a:spcPts val="0"/>
              </a:spcAft>
              <a:buClr>
                <a:schemeClr val="accent3"/>
              </a:buClr>
              <a:buFont typeface="Wingdings 2"/>
              <a:buNone/>
              <a:defRPr/>
            </a:pPr>
            <a:r>
              <a:rPr lang="en-AU" b="1" dirty="0" smtClean="0"/>
              <a:t>22) Which of the various types of herbal preparations used by herbalists will require a licence from 30 April 2011?</a:t>
            </a:r>
            <a:endParaRPr lang="en-GB" dirty="0" smtClean="0"/>
          </a:p>
          <a:p>
            <a:pPr marL="274320" indent="-274320" fontAlgn="auto">
              <a:spcAft>
                <a:spcPts val="0"/>
              </a:spcAft>
              <a:buClr>
                <a:schemeClr val="accent3"/>
              </a:buClr>
              <a:buFont typeface="Wingdings 2"/>
              <a:buNone/>
              <a:defRPr/>
            </a:pPr>
            <a:endParaRPr lang="en-GB" dirty="0" smtClean="0"/>
          </a:p>
          <a:p>
            <a:pPr marL="274320" indent="-274320" fontAlgn="auto">
              <a:spcAft>
                <a:spcPts val="0"/>
              </a:spcAft>
              <a:buClr>
                <a:schemeClr val="accent3"/>
              </a:buClr>
              <a:buFont typeface="Wingdings 2"/>
              <a:buChar char=""/>
              <a:defRPr/>
            </a:pPr>
            <a:r>
              <a:rPr lang="en-AU" dirty="0" smtClean="0"/>
              <a:t>Products prepared and supplied by herbal practitioners in accordance with Section 12(1) do not require MA or THR</a:t>
            </a:r>
            <a:endParaRPr lang="en-GB" dirty="0" smtClean="0"/>
          </a:p>
          <a:p>
            <a:pPr marL="274320" indent="-274320" fontAlgn="auto">
              <a:spcAft>
                <a:spcPts val="0"/>
              </a:spcAft>
              <a:buClr>
                <a:schemeClr val="accent3"/>
              </a:buClr>
              <a:buFont typeface="Wingdings 2"/>
              <a:buChar char=""/>
              <a:defRPr/>
            </a:pPr>
            <a:r>
              <a:rPr lang="en-AU" dirty="0" smtClean="0"/>
              <a:t>Unprocessed or processed ingredients sourced by herbal practitioners to prepare unlicensed herbal remedies supplied under Section 12(1) do not require an MA or THR</a:t>
            </a:r>
            <a:endParaRPr lang="en-GB" dirty="0" smtClean="0"/>
          </a:p>
          <a:p>
            <a:pPr marL="274320" indent="-274320" fontAlgn="auto">
              <a:spcAft>
                <a:spcPts val="0"/>
              </a:spcAft>
              <a:buClr>
                <a:schemeClr val="accent3"/>
              </a:buClr>
              <a:buFont typeface="Wingdings 2"/>
              <a:buChar char=""/>
              <a:defRPr/>
            </a:pPr>
            <a:r>
              <a:rPr lang="en-AU" dirty="0" smtClean="0">
                <a:solidFill>
                  <a:srgbClr val="FF0000"/>
                </a:solidFill>
              </a:rPr>
              <a:t>Manufactured herbal medicines</a:t>
            </a:r>
            <a:r>
              <a:rPr lang="en-AU" dirty="0" smtClean="0"/>
              <a:t> commissioned by herbal practitioners come within the scope of Directive and therefore require an MA or THR. </a:t>
            </a:r>
          </a:p>
          <a:p>
            <a:pPr marL="274320" indent="-274320" fontAlgn="auto">
              <a:spcAft>
                <a:spcPts val="0"/>
              </a:spcAft>
              <a:buClr>
                <a:schemeClr val="accent3"/>
              </a:buClr>
              <a:buFont typeface="Wingdings 2"/>
              <a:buChar char=""/>
              <a:defRPr/>
            </a:pPr>
            <a:r>
              <a:rPr lang="en-AU" dirty="0" smtClean="0"/>
              <a:t> (If, such products are legally supplied under Section 12(2) and satisfy the requirements for transitional protection, the requirement for an appropriate product licence applies from 30 April 2011.)</a:t>
            </a:r>
            <a:endParaRPr lang="en-GB" dirty="0" smtClean="0"/>
          </a:p>
          <a:p>
            <a:pPr marL="274320" indent="-274320" fontAlgn="auto">
              <a:spcAft>
                <a:spcPts val="0"/>
              </a:spcAft>
              <a:buClr>
                <a:schemeClr val="accent3"/>
              </a:buClr>
              <a:buFont typeface="Wingdings 2"/>
              <a:buChar char=""/>
              <a:defRPr/>
            </a:pPr>
            <a:endParaRPr lang="en-GB" dirty="0" smtClean="0"/>
          </a:p>
        </p:txBody>
      </p:sp>
      <p:pic>
        <p:nvPicPr>
          <p:cNvPr id="4" name="Picture 2"/>
          <p:cNvPicPr>
            <a:picLocks noChangeAspect="1" noChangeArrowheads="1"/>
          </p:cNvPicPr>
          <p:nvPr/>
        </p:nvPicPr>
        <p:blipFill>
          <a:blip r:embed="rId3" cstate="print"/>
          <a:srcRect/>
          <a:stretch>
            <a:fillRect/>
          </a:stretch>
        </p:blipFill>
        <p:spPr bwMode="auto">
          <a:xfrm>
            <a:off x="7774571" y="2420888"/>
            <a:ext cx="1369429" cy="8247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AU" b="1" u="sng" dirty="0" smtClean="0"/>
              <a:t>How the end of the transitional period affects herbal practitioners</a:t>
            </a:r>
            <a:endParaRPr lang="en-GB" dirty="0"/>
          </a:p>
        </p:txBody>
      </p:sp>
      <p:sp>
        <p:nvSpPr>
          <p:cNvPr id="3" name="Content Placeholder 2"/>
          <p:cNvSpPr>
            <a:spLocks noGrp="1"/>
          </p:cNvSpPr>
          <p:nvPr>
            <p:ph idx="1"/>
          </p:nvPr>
        </p:nvSpPr>
        <p:spPr>
          <a:xfrm>
            <a:off x="468313" y="1989138"/>
            <a:ext cx="8229600" cy="4525962"/>
          </a:xfrm>
        </p:spPr>
        <p:txBody>
          <a:bodyPr>
            <a:normAutofit fontScale="77500" lnSpcReduction="20000"/>
          </a:bodyPr>
          <a:lstStyle/>
          <a:p>
            <a:pPr marL="274320" indent="-274320" fontAlgn="auto">
              <a:spcAft>
                <a:spcPts val="0"/>
              </a:spcAft>
              <a:buClr>
                <a:schemeClr val="accent3"/>
              </a:buClr>
              <a:buFont typeface="Wingdings 2"/>
              <a:buNone/>
              <a:defRPr/>
            </a:pPr>
            <a:r>
              <a:rPr lang="en-AU" b="1" dirty="0" smtClean="0"/>
              <a:t>23) What counts as an ingredient and what counts as a product?</a:t>
            </a:r>
            <a:r>
              <a:rPr lang="en-AU" dirty="0" smtClean="0"/>
              <a:t> </a:t>
            </a:r>
          </a:p>
          <a:p>
            <a:pPr marL="274320" indent="-274320" fontAlgn="auto">
              <a:spcAft>
                <a:spcPts val="0"/>
              </a:spcAft>
              <a:buClr>
                <a:schemeClr val="accent3"/>
              </a:buClr>
              <a:buFont typeface="Wingdings 2"/>
              <a:buNone/>
              <a:defRPr/>
            </a:pPr>
            <a:endParaRPr lang="en-GB" dirty="0" smtClean="0"/>
          </a:p>
          <a:p>
            <a:pPr marL="274320" indent="-274320" fontAlgn="auto">
              <a:spcAft>
                <a:spcPts val="0"/>
              </a:spcAft>
              <a:buClr>
                <a:schemeClr val="accent3"/>
              </a:buClr>
              <a:buFont typeface="Wingdings 2"/>
              <a:buNone/>
              <a:defRPr/>
            </a:pPr>
            <a:r>
              <a:rPr lang="en-AU" dirty="0" smtClean="0"/>
              <a:t>Examples of what would be regarded as </a:t>
            </a:r>
            <a:r>
              <a:rPr lang="en-AU" b="1" dirty="0" smtClean="0">
                <a:solidFill>
                  <a:srgbClr val="FF0000"/>
                </a:solidFill>
              </a:rPr>
              <a:t>ingredients</a:t>
            </a:r>
            <a:r>
              <a:rPr lang="en-AU" dirty="0" smtClean="0"/>
              <a:t> are:</a:t>
            </a:r>
            <a:endParaRPr lang="en-GB" dirty="0" smtClean="0"/>
          </a:p>
          <a:p>
            <a:pPr marL="274320" indent="-274320" fontAlgn="auto">
              <a:spcAft>
                <a:spcPts val="0"/>
              </a:spcAft>
              <a:buClr>
                <a:schemeClr val="accent3"/>
              </a:buClr>
              <a:buFont typeface="Wingdings 2"/>
              <a:buChar char=""/>
              <a:defRPr/>
            </a:pPr>
            <a:r>
              <a:rPr lang="en-AU" dirty="0" smtClean="0"/>
              <a:t>Unprocessed herbal ingredients</a:t>
            </a:r>
            <a:endParaRPr lang="en-GB" dirty="0" smtClean="0"/>
          </a:p>
          <a:p>
            <a:pPr marL="274320" indent="-274320" fontAlgn="auto">
              <a:spcAft>
                <a:spcPts val="0"/>
              </a:spcAft>
              <a:buClr>
                <a:schemeClr val="accent3"/>
              </a:buClr>
              <a:buFont typeface="Wingdings 2"/>
              <a:buChar char=""/>
              <a:defRPr/>
            </a:pPr>
            <a:r>
              <a:rPr lang="en-AU" dirty="0" smtClean="0"/>
              <a:t>Tinctures or extracts the herbal practitioner buys in bulk in order to blend to make products tailored to meet the needs of individual patients.</a:t>
            </a:r>
            <a:endParaRPr lang="en-GB" dirty="0" smtClean="0"/>
          </a:p>
          <a:p>
            <a:pPr marL="274320" indent="-274320" fontAlgn="auto">
              <a:spcAft>
                <a:spcPts val="0"/>
              </a:spcAft>
              <a:buClr>
                <a:schemeClr val="accent3"/>
              </a:buClr>
              <a:buFont typeface="Wingdings 2"/>
              <a:buNone/>
              <a:defRPr/>
            </a:pPr>
            <a:r>
              <a:rPr lang="en-AU" dirty="0" smtClean="0"/>
              <a:t> </a:t>
            </a:r>
            <a:endParaRPr lang="en-GB" dirty="0" smtClean="0"/>
          </a:p>
          <a:p>
            <a:pPr marL="274320" indent="-274320" fontAlgn="auto">
              <a:spcAft>
                <a:spcPts val="0"/>
              </a:spcAft>
              <a:buClr>
                <a:schemeClr val="accent3"/>
              </a:buClr>
              <a:buFont typeface="Wingdings 2"/>
              <a:buNone/>
              <a:defRPr/>
            </a:pPr>
            <a:r>
              <a:rPr lang="en-AU" dirty="0" smtClean="0"/>
              <a:t>Examples of what would be regarded as </a:t>
            </a:r>
            <a:r>
              <a:rPr lang="en-AU" b="1" dirty="0" smtClean="0">
                <a:solidFill>
                  <a:srgbClr val="FF0000"/>
                </a:solidFill>
              </a:rPr>
              <a:t>products</a:t>
            </a:r>
            <a:r>
              <a:rPr lang="en-AU" dirty="0" smtClean="0">
                <a:solidFill>
                  <a:srgbClr val="FF0000"/>
                </a:solidFill>
              </a:rPr>
              <a:t> </a:t>
            </a:r>
            <a:r>
              <a:rPr lang="en-AU" dirty="0" smtClean="0"/>
              <a:t>are:</a:t>
            </a:r>
            <a:endParaRPr lang="en-GB" dirty="0" smtClean="0"/>
          </a:p>
          <a:p>
            <a:pPr marL="274320" indent="-274320" fontAlgn="auto">
              <a:spcAft>
                <a:spcPts val="0"/>
              </a:spcAft>
              <a:buClr>
                <a:schemeClr val="accent3"/>
              </a:buClr>
              <a:buFont typeface="Wingdings 2"/>
              <a:buChar char=""/>
              <a:defRPr/>
            </a:pPr>
            <a:r>
              <a:rPr lang="en-AU" dirty="0" smtClean="0"/>
              <a:t>Tablets, capsules and other such pharmaceutical finished dosage forms bought in by the practitioner (whether or not the practitioner sources them in bulk)</a:t>
            </a:r>
            <a:endParaRPr lang="en-GB" dirty="0" smtClean="0"/>
          </a:p>
          <a:p>
            <a:pPr marL="274320" indent="-274320" fontAlgn="auto">
              <a:spcAft>
                <a:spcPts val="0"/>
              </a:spcAft>
              <a:buClr>
                <a:schemeClr val="accent3"/>
              </a:buClr>
              <a:buFont typeface="Wingdings 2"/>
              <a:buChar char=""/>
              <a:defRPr/>
            </a:pPr>
            <a:r>
              <a:rPr lang="en-AU" dirty="0" smtClean="0"/>
              <a:t>Any medicine the herbal practitioner sources in the form and packaging it is to be supplied to the patient.</a:t>
            </a:r>
            <a:endParaRPr lang="en-GB" dirty="0" smtClean="0"/>
          </a:p>
        </p:txBody>
      </p:sp>
      <p:pic>
        <p:nvPicPr>
          <p:cNvPr id="4" name="Picture 2"/>
          <p:cNvPicPr>
            <a:picLocks noChangeAspect="1" noChangeArrowheads="1"/>
          </p:cNvPicPr>
          <p:nvPr/>
        </p:nvPicPr>
        <p:blipFill>
          <a:blip r:embed="rId3" cstate="print"/>
          <a:srcRect/>
          <a:stretch>
            <a:fillRect/>
          </a:stretch>
        </p:blipFill>
        <p:spPr bwMode="auto">
          <a:xfrm>
            <a:off x="7452320" y="2348880"/>
            <a:ext cx="1369429" cy="8247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AU" b="1" u="sng" dirty="0" smtClean="0"/>
              <a:t>How the end of the transitional period affects herbal practitioners</a:t>
            </a:r>
            <a:endParaRPr lang="en-GB" dirty="0"/>
          </a:p>
        </p:txBody>
      </p:sp>
      <p:sp>
        <p:nvSpPr>
          <p:cNvPr id="55298" name="Content Placeholder 2"/>
          <p:cNvSpPr>
            <a:spLocks noGrp="1"/>
          </p:cNvSpPr>
          <p:nvPr>
            <p:ph idx="1"/>
          </p:nvPr>
        </p:nvSpPr>
        <p:spPr>
          <a:xfrm>
            <a:off x="457200" y="2276871"/>
            <a:ext cx="8229600" cy="3849291"/>
          </a:xfrm>
        </p:spPr>
        <p:txBody>
          <a:bodyPr/>
          <a:lstStyle/>
          <a:p>
            <a:pPr>
              <a:buFont typeface="Wingdings 2" pitchFamily="18" charset="2"/>
              <a:buNone/>
            </a:pPr>
            <a:r>
              <a:rPr lang="en-AU" b="1" dirty="0" smtClean="0"/>
              <a:t>24) Will unlicensed products purchased before 30 April 2011 need to be withdrawn? </a:t>
            </a:r>
            <a:endParaRPr lang="en-GB" dirty="0" smtClean="0"/>
          </a:p>
          <a:p>
            <a:pPr>
              <a:buFont typeface="Wingdings 2" pitchFamily="18" charset="2"/>
              <a:buNone/>
            </a:pPr>
            <a:endParaRPr lang="en-GB" dirty="0" smtClean="0"/>
          </a:p>
          <a:p>
            <a:r>
              <a:rPr lang="en-AU" dirty="0" smtClean="0"/>
              <a:t>As with the </a:t>
            </a:r>
            <a:r>
              <a:rPr lang="en-AU" dirty="0" smtClean="0">
                <a:solidFill>
                  <a:srgbClr val="FF0000"/>
                </a:solidFill>
              </a:rPr>
              <a:t>retail sector</a:t>
            </a:r>
            <a:r>
              <a:rPr lang="en-AU" dirty="0" smtClean="0"/>
              <a:t>, unlicensed Section 12(2) products purchased before 30 April 2011 will not need to be withdrawn from sale and can continue to be sold through.  </a:t>
            </a:r>
            <a:endParaRPr lang="en-GB" dirty="0" smtClean="0"/>
          </a:p>
          <a:p>
            <a:endParaRPr lang="en-GB" dirty="0" smtClean="0"/>
          </a:p>
          <a:p>
            <a:endParaRPr lang="en-GB" dirty="0" smtClean="0"/>
          </a:p>
          <a:p>
            <a:endParaRPr lang="en-GB" dirty="0" smtClean="0"/>
          </a:p>
        </p:txBody>
      </p:sp>
      <p:pic>
        <p:nvPicPr>
          <p:cNvPr id="4" name="Picture 2"/>
          <p:cNvPicPr>
            <a:picLocks noChangeAspect="1" noChangeArrowheads="1"/>
          </p:cNvPicPr>
          <p:nvPr/>
        </p:nvPicPr>
        <p:blipFill>
          <a:blip r:embed="rId3" cstate="print"/>
          <a:srcRect/>
          <a:stretch>
            <a:fillRect/>
          </a:stretch>
        </p:blipFill>
        <p:spPr bwMode="auto">
          <a:xfrm>
            <a:off x="5508104" y="5085183"/>
            <a:ext cx="2592288" cy="1561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395536" y="548680"/>
            <a:ext cx="8229600" cy="867122"/>
          </a:xfrm>
        </p:spPr>
        <p:txBody>
          <a:bodyPr/>
          <a:lstStyle/>
          <a:p>
            <a:r>
              <a:rPr lang="en-US" altLang="zh-CN" b="1" dirty="0" smtClean="0">
                <a:ea typeface="宋体" pitchFamily="2" charset="-122"/>
              </a:rPr>
              <a:t>The Reality We Are Facing</a:t>
            </a:r>
          </a:p>
        </p:txBody>
      </p:sp>
      <p:sp>
        <p:nvSpPr>
          <p:cNvPr id="57346" name="Content Placeholder 2"/>
          <p:cNvSpPr>
            <a:spLocks noGrp="1"/>
          </p:cNvSpPr>
          <p:nvPr>
            <p:ph idx="1"/>
          </p:nvPr>
        </p:nvSpPr>
        <p:spPr/>
        <p:txBody>
          <a:bodyPr/>
          <a:lstStyle/>
          <a:p>
            <a:r>
              <a:rPr lang="en-US" altLang="zh-CN" dirty="0" smtClean="0"/>
              <a:t>Section 12(2) licensing exemption for HM products no longer available after April 2011</a:t>
            </a:r>
          </a:p>
          <a:p>
            <a:r>
              <a:rPr lang="en-US" altLang="zh-CN" dirty="0" smtClean="0"/>
              <a:t>THR not for CHM, very few CHM products will be granted THR in years to come</a:t>
            </a:r>
          </a:p>
          <a:p>
            <a:r>
              <a:rPr lang="en-US" altLang="zh-CN" dirty="0" smtClean="0"/>
              <a:t>Possibility to simplify THR is small</a:t>
            </a:r>
          </a:p>
          <a:p>
            <a:r>
              <a:rPr lang="en-US" altLang="zh-CN" dirty="0" smtClean="0"/>
              <a:t>Possibility to amend or postpone Directive is even smaller.</a:t>
            </a:r>
          </a:p>
          <a:p>
            <a:r>
              <a:rPr lang="en-US" altLang="zh-CN" dirty="0" smtClean="0"/>
              <a:t>The foreseeable alternative: Practitioners regulation to allow commissioning of unlicensed HM products to meet patient needs (Article 5.1 of Directive)</a:t>
            </a:r>
          </a:p>
          <a:p>
            <a:endParaRPr lang="en-US" altLang="zh-CN" dirty="0" smtClean="0"/>
          </a:p>
          <a:p>
            <a:endParaRPr lang="en-US" altLang="zh-CN"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268760"/>
          </a:xfrm>
        </p:spPr>
        <p:txBody>
          <a:bodyPr/>
          <a:lstStyle/>
          <a:p>
            <a:pPr algn="ctr"/>
            <a:r>
              <a:rPr lang="en-GB" sz="4400" dirty="0" smtClean="0"/>
              <a:t>Herbal Medicine Regulation Forum</a:t>
            </a:r>
            <a:br>
              <a:rPr lang="en-GB" sz="4400" dirty="0" smtClean="0"/>
            </a:br>
            <a:r>
              <a:rPr lang="en-GB" sz="3200" dirty="0" smtClean="0"/>
              <a:t>Hosted by ATCM</a:t>
            </a:r>
            <a:endParaRPr lang="en-US" sz="3200" dirty="0"/>
          </a:p>
        </p:txBody>
      </p:sp>
      <p:sp>
        <p:nvSpPr>
          <p:cNvPr id="3" name="Content Placeholder 2"/>
          <p:cNvSpPr>
            <a:spLocks noGrp="1"/>
          </p:cNvSpPr>
          <p:nvPr>
            <p:ph idx="1"/>
          </p:nvPr>
        </p:nvSpPr>
        <p:spPr>
          <a:xfrm>
            <a:off x="457200" y="1935163"/>
            <a:ext cx="8229600" cy="4590181"/>
          </a:xfrm>
        </p:spPr>
        <p:txBody>
          <a:bodyPr/>
          <a:lstStyle/>
          <a:p>
            <a:r>
              <a:rPr lang="en-GB" dirty="0" smtClean="0"/>
              <a:t>At King’s Fund, Central London</a:t>
            </a:r>
          </a:p>
          <a:p>
            <a:r>
              <a:rPr lang="en-GB" dirty="0" smtClean="0"/>
              <a:t>On 16</a:t>
            </a:r>
            <a:r>
              <a:rPr lang="en-GB" baseline="30000" dirty="0" smtClean="0"/>
              <a:t>th</a:t>
            </a:r>
            <a:r>
              <a:rPr lang="en-GB" dirty="0" smtClean="0"/>
              <a:t> September 2010</a:t>
            </a:r>
          </a:p>
          <a:p>
            <a:r>
              <a:rPr lang="en-GB" dirty="0" smtClean="0"/>
              <a:t>Over 50 delegates from TCM sector  including wholesalers</a:t>
            </a:r>
          </a:p>
          <a:p>
            <a:r>
              <a:rPr lang="en-GB" dirty="0" smtClean="0"/>
              <a:t>Attended VIPs: 	Mr Richard </a:t>
            </a:r>
            <a:r>
              <a:rPr lang="en-GB" dirty="0" err="1" smtClean="0"/>
              <a:t>Woodfield</a:t>
            </a:r>
            <a:r>
              <a:rPr lang="en-GB" dirty="0" smtClean="0"/>
              <a:t> of MHRA , </a:t>
            </a:r>
          </a:p>
          <a:p>
            <a:pPr>
              <a:buNone/>
            </a:pPr>
            <a:r>
              <a:rPr lang="en-GB" dirty="0" smtClean="0"/>
              <a:t>				Lord Cotter  (parliamentary all-party 			China group)</a:t>
            </a:r>
          </a:p>
          <a:p>
            <a:r>
              <a:rPr lang="en-GB" dirty="0" smtClean="0"/>
              <a:t>Coverage by UK Chinese media, China’s mainstream media Xinhua Press and China Central Television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100" name="Picture 4" descr="E:\DCIM\100PENTX\IMGP001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E:\DCIM\100PENTX\IMGP005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3" name="Rectangle 7"/>
          <p:cNvSpPr>
            <a:spLocks noChangeArrowheads="1"/>
          </p:cNvSpPr>
          <p:nvPr/>
        </p:nvSpPr>
        <p:spPr bwMode="auto">
          <a:xfrm>
            <a:off x="1947863" y="2527300"/>
            <a:ext cx="982662" cy="0"/>
          </a:xfrm>
          <a:prstGeom prst="rect">
            <a:avLst/>
          </a:prstGeom>
          <a:noFill/>
          <a:ln w="9525">
            <a:noFill/>
            <a:miter lim="800000"/>
            <a:headEnd/>
            <a:tailEnd/>
          </a:ln>
          <a:effectLst/>
        </p:spPr>
        <p:txBody>
          <a:bodyPr wrap="none">
            <a:spAutoFit/>
          </a:bodyPr>
          <a:lstStyle/>
          <a:p>
            <a:endParaRPr lang="en-US"/>
          </a:p>
        </p:txBody>
      </p:sp>
      <p:sp>
        <p:nvSpPr>
          <p:cNvPr id="86026" name="Rectangle 10"/>
          <p:cNvSpPr>
            <a:spLocks noChangeArrowheads="1"/>
          </p:cNvSpPr>
          <p:nvPr/>
        </p:nvSpPr>
        <p:spPr bwMode="auto">
          <a:xfrm>
            <a:off x="1947863" y="2527300"/>
            <a:ext cx="1714500" cy="0"/>
          </a:xfrm>
          <a:prstGeom prst="rect">
            <a:avLst/>
          </a:prstGeom>
          <a:noFill/>
          <a:ln w="9525">
            <a:noFill/>
            <a:miter lim="800000"/>
            <a:headEnd/>
            <a:tailEnd/>
          </a:ln>
          <a:effectLst/>
        </p:spPr>
        <p:txBody>
          <a:bodyPr wrap="none">
            <a:spAutoFit/>
          </a:bodyPr>
          <a:lstStyle/>
          <a:p>
            <a:endParaRPr lang="en-US"/>
          </a:p>
        </p:txBody>
      </p:sp>
      <p:sp>
        <p:nvSpPr>
          <p:cNvPr id="86028" name="Rectangle 12"/>
          <p:cNvSpPr>
            <a:spLocks noChangeArrowheads="1"/>
          </p:cNvSpPr>
          <p:nvPr/>
        </p:nvSpPr>
        <p:spPr bwMode="auto">
          <a:xfrm>
            <a:off x="1947863" y="2527300"/>
            <a:ext cx="1477962" cy="0"/>
          </a:xfrm>
          <a:prstGeom prst="rect">
            <a:avLst/>
          </a:prstGeom>
          <a:noFill/>
          <a:ln w="9525">
            <a:noFill/>
            <a:miter lim="800000"/>
            <a:headEnd/>
            <a:tailEnd/>
          </a:ln>
          <a:effectLst/>
        </p:spPr>
        <p:txBody>
          <a:bodyPr wrap="none">
            <a:spAutoFit/>
          </a:bodyPr>
          <a:lstStyle/>
          <a:p>
            <a:endParaRPr lang="en-US"/>
          </a:p>
        </p:txBody>
      </p:sp>
      <p:graphicFrame>
        <p:nvGraphicFramePr>
          <p:cNvPr id="86425" name="Group 409"/>
          <p:cNvGraphicFramePr>
            <a:graphicFrameLocks noGrp="1"/>
          </p:cNvGraphicFramePr>
          <p:nvPr/>
        </p:nvGraphicFramePr>
        <p:xfrm>
          <a:off x="250825" y="2492375"/>
          <a:ext cx="8642350" cy="2226945"/>
        </p:xfrm>
        <a:graphic>
          <a:graphicData uri="http://schemas.openxmlformats.org/drawingml/2006/table">
            <a:tbl>
              <a:tblPr/>
              <a:tblGrid>
                <a:gridCol w="1617663"/>
                <a:gridCol w="1770062"/>
                <a:gridCol w="2822575"/>
                <a:gridCol w="2432050"/>
              </a:tblGrid>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Medicines Act 1968</a:t>
                      </a:r>
                      <a:endParaRPr kumimoji="0" lang="en-GB" altLang="zh-CN" sz="1600" b="1" i="0" u="none" strike="noStrike" cap="none" normalizeH="0" baseline="0" dirty="0" smtClean="0">
                        <a:ln>
                          <a:noFill/>
                        </a:ln>
                        <a:solidFill>
                          <a:schemeClr val="tx1"/>
                        </a:solidFill>
                        <a:effectLst/>
                        <a:latin typeface="Constantia" pitchFamily="18"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THMPD: 7 year</a:t>
                      </a:r>
                      <a:endParaRPr kumimoji="0" lang="en-US" altLang="zh-CN"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transitional period starts</a:t>
                      </a:r>
                      <a:endParaRPr kumimoji="0" lang="en-GB" altLang="zh-CN" sz="1600" b="1" i="0" u="none" strike="noStrike" cap="none" normalizeH="0" baseline="0" smtClean="0">
                        <a:ln>
                          <a:noFill/>
                        </a:ln>
                        <a:solidFill>
                          <a:schemeClr val="tx1"/>
                        </a:solidFill>
                        <a:effectLst/>
                        <a:latin typeface="Constantia"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Herbal Medicinal Products Registration Scheme (THR)</a:t>
                      </a:r>
                      <a:endParaRPr kumimoji="0" lang="en-GB" altLang="zh-CN" sz="1600" b="1" i="0" u="none" strike="noStrike" cap="none" normalizeH="0" baseline="0" smtClean="0">
                        <a:ln>
                          <a:noFill/>
                        </a:ln>
                        <a:solidFill>
                          <a:schemeClr val="tx1"/>
                        </a:solidFill>
                        <a:effectLst/>
                        <a:latin typeface="Constantia" pitchFamily="18"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THMPD Full Implement </a:t>
                      </a:r>
                      <a:endParaRPr kumimoji="0" lang="en-GB" altLang="zh-CN" sz="1600" b="1" i="0" u="none" strike="noStrike" cap="none" normalizeH="0" baseline="0" smtClean="0">
                        <a:ln>
                          <a:noFill/>
                        </a:ln>
                        <a:solidFill>
                          <a:schemeClr val="tx1"/>
                        </a:solidFill>
                        <a:effectLst/>
                        <a:latin typeface="Constantia" pitchFamily="18"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Section 12(2)</a:t>
                      </a:r>
                      <a:endParaRPr kumimoji="0" lang="en-GB" altLang="zh-CN" sz="1600" b="1" i="0" u="none" strike="noStrike" cap="none" normalizeH="0" baseline="0" dirty="0" smtClean="0">
                        <a:ln>
                          <a:noFill/>
                        </a:ln>
                        <a:solidFill>
                          <a:schemeClr val="tx1"/>
                        </a:solidFill>
                        <a:effectLst/>
                        <a:latin typeface="Constantia" pitchFamily="18"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Section 12(2)</a:t>
                      </a:r>
                      <a:endParaRPr kumimoji="0" lang="en-GB" altLang="zh-CN" sz="1600" b="1" i="0" u="none" strike="noStrike" cap="none" normalizeH="0" baseline="0" dirty="0" smtClean="0">
                        <a:ln>
                          <a:noFill/>
                        </a:ln>
                        <a:solidFill>
                          <a:schemeClr val="tx1"/>
                        </a:solidFill>
                        <a:effectLst/>
                        <a:latin typeface="Constantia" pitchFamily="18"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Section 12(2) (Transitional Protection) </a:t>
                      </a:r>
                      <a:endParaRPr kumimoji="0" lang="en-US" altLang="zh-CN" sz="16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and THR/MA</a:t>
                      </a:r>
                      <a:endParaRPr kumimoji="0" lang="en-GB" altLang="zh-CN" sz="1600" b="1" i="0" u="none" strike="noStrike" cap="none" normalizeH="0" baseline="0" dirty="0" smtClean="0">
                        <a:ln>
                          <a:noFill/>
                        </a:ln>
                        <a:solidFill>
                          <a:schemeClr val="tx1"/>
                        </a:solidFill>
                        <a:effectLst/>
                        <a:latin typeface="Constantia"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No more Section 12(2)</a:t>
                      </a:r>
                      <a:endParaRPr kumimoji="0" lang="en-US" altLang="zh-CN" sz="1600" b="1" i="0" u="none" strike="noStrike" cap="none" normalizeH="0" baseline="0" dirty="0" smtClean="0">
                        <a:ln>
                          <a:noFill/>
                        </a:ln>
                        <a:solidFill>
                          <a:schemeClr val="bg1"/>
                        </a:solidFill>
                        <a:effectLst/>
                        <a:latin typeface="Arial"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THR/MA only</a:t>
                      </a:r>
                      <a:endParaRPr kumimoji="0" lang="en-GB" altLang="zh-CN" sz="1600" b="1" i="0" u="none" strike="noStrike" cap="none" normalizeH="0" baseline="0" dirty="0" smtClean="0">
                        <a:ln>
                          <a:noFill/>
                        </a:ln>
                        <a:solidFill>
                          <a:schemeClr val="bg1"/>
                        </a:solidFill>
                        <a:effectLst/>
                        <a:latin typeface="Constantia"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581025">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GB" altLang="zh-CN" sz="1400" b="0" i="0" u="none" strike="noStrike" cap="none" normalizeH="0" baseline="0" smtClean="0">
                          <a:ln>
                            <a:noFill/>
                          </a:ln>
                          <a:solidFill>
                            <a:schemeClr val="tx1"/>
                          </a:solidFill>
                          <a:effectLst/>
                          <a:latin typeface="Constantia" pitchFamily="18" charset="0"/>
                          <a:ea typeface="宋体" pitchFamily="2" charset="-122"/>
                        </a:rPr>
                        <a:t>OK to Unlicensed HM products</a:t>
                      </a:r>
                      <a:endParaRPr kumimoji="0" lang="en-US" altLang="zh-CN" sz="1400" b="0" i="0" u="none" strike="noStrike" cap="none" normalizeH="0" baseline="0" smtClean="0">
                        <a:ln>
                          <a:noFill/>
                        </a:ln>
                        <a:solidFill>
                          <a:schemeClr val="tx1"/>
                        </a:solidFill>
                        <a:effectLst/>
                        <a:latin typeface="Constantia"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GB" altLang="zh-CN" sz="1400" b="0" i="0" u="none" strike="noStrike" cap="none" normalizeH="0" baseline="0" smtClean="0">
                          <a:ln>
                            <a:noFill/>
                          </a:ln>
                          <a:solidFill>
                            <a:schemeClr val="tx1"/>
                          </a:solidFill>
                          <a:effectLst/>
                          <a:latin typeface="Constantia" pitchFamily="18" charset="0"/>
                          <a:ea typeface="宋体" pitchFamily="2" charset="-122"/>
                        </a:rPr>
                        <a:t>OK to Unlicensed HM products</a:t>
                      </a:r>
                      <a:endParaRPr kumimoji="0" lang="zh-CN" altLang="en-US" sz="1400" b="0" i="0" u="none" strike="noStrike" cap="none" normalizeH="0" baseline="0" smtClean="0">
                        <a:ln>
                          <a:noFill/>
                        </a:ln>
                        <a:solidFill>
                          <a:schemeClr val="tx1"/>
                        </a:solidFill>
                        <a:effectLst/>
                        <a:latin typeface="Constantia"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GB" altLang="zh-CN" sz="1400" b="0" i="0" u="none" strike="noStrike" cap="none" normalizeH="0" baseline="0" dirty="0" smtClean="0">
                          <a:ln>
                            <a:noFill/>
                          </a:ln>
                          <a:solidFill>
                            <a:schemeClr val="tx1"/>
                          </a:solidFill>
                          <a:effectLst/>
                          <a:latin typeface="Constantia" pitchFamily="18" charset="0"/>
                          <a:ea typeface="宋体" pitchFamily="2" charset="-122"/>
                        </a:rPr>
                        <a:t>Still OK to Unlicensed HM products</a:t>
                      </a:r>
                      <a:endParaRPr kumimoji="0" lang="zh-CN" altLang="en-US" sz="1400" b="0" i="0" u="none" strike="noStrike" cap="none" normalizeH="0" baseline="0" dirty="0" smtClean="0">
                        <a:ln>
                          <a:noFill/>
                        </a:ln>
                        <a:solidFill>
                          <a:schemeClr val="tx1"/>
                        </a:solidFill>
                        <a:effectLst/>
                        <a:latin typeface="Constantia"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GB" altLang="zh-CN" sz="1400" b="0" i="0" u="none" strike="noStrike" cap="none" normalizeH="0" baseline="0" dirty="0" smtClean="0">
                          <a:ln>
                            <a:noFill/>
                          </a:ln>
                          <a:solidFill>
                            <a:srgbClr val="FF0000"/>
                          </a:solidFill>
                          <a:effectLst/>
                          <a:latin typeface="Constantia" pitchFamily="18" charset="0"/>
                          <a:ea typeface="宋体" pitchFamily="2" charset="-122"/>
                        </a:rPr>
                        <a:t>Not OK any more to Unlicensed HM products</a:t>
                      </a:r>
                      <a:endParaRPr kumimoji="0" lang="zh-CN" altLang="en-US" sz="1400" b="0" i="0" u="none" strike="noStrike" cap="none" normalizeH="0" baseline="0" dirty="0" smtClean="0">
                        <a:ln>
                          <a:noFill/>
                        </a:ln>
                        <a:solidFill>
                          <a:srgbClr val="FF0000"/>
                        </a:solidFill>
                        <a:effectLst/>
                        <a:latin typeface="Constantia"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6412" name="Line 396"/>
          <p:cNvSpPr>
            <a:spLocks noChangeShapeType="1"/>
          </p:cNvSpPr>
          <p:nvPr/>
        </p:nvSpPr>
        <p:spPr bwMode="auto">
          <a:xfrm>
            <a:off x="1835150" y="2133600"/>
            <a:ext cx="0" cy="1152525"/>
          </a:xfrm>
          <a:prstGeom prst="line">
            <a:avLst/>
          </a:prstGeom>
          <a:noFill/>
          <a:ln w="57150">
            <a:solidFill>
              <a:schemeClr val="tx1"/>
            </a:solidFill>
            <a:round/>
            <a:headEnd/>
            <a:tailEnd type="triangle" w="med" len="med"/>
          </a:ln>
          <a:effectLst/>
        </p:spPr>
        <p:txBody>
          <a:bodyPr/>
          <a:lstStyle/>
          <a:p>
            <a:endParaRPr lang="en-US"/>
          </a:p>
        </p:txBody>
      </p:sp>
      <p:sp>
        <p:nvSpPr>
          <p:cNvPr id="86413" name="Line 397"/>
          <p:cNvSpPr>
            <a:spLocks noChangeShapeType="1"/>
          </p:cNvSpPr>
          <p:nvPr/>
        </p:nvSpPr>
        <p:spPr bwMode="auto">
          <a:xfrm>
            <a:off x="3635375" y="2133600"/>
            <a:ext cx="0" cy="1152525"/>
          </a:xfrm>
          <a:prstGeom prst="line">
            <a:avLst/>
          </a:prstGeom>
          <a:noFill/>
          <a:ln w="57150">
            <a:solidFill>
              <a:schemeClr val="tx1"/>
            </a:solidFill>
            <a:round/>
            <a:headEnd/>
            <a:tailEnd type="triangle" w="med" len="med"/>
          </a:ln>
          <a:effectLst/>
        </p:spPr>
        <p:txBody>
          <a:bodyPr/>
          <a:lstStyle/>
          <a:p>
            <a:endParaRPr lang="en-US"/>
          </a:p>
        </p:txBody>
      </p:sp>
      <p:sp>
        <p:nvSpPr>
          <p:cNvPr id="86414" name="Line 398"/>
          <p:cNvSpPr>
            <a:spLocks noChangeShapeType="1"/>
          </p:cNvSpPr>
          <p:nvPr/>
        </p:nvSpPr>
        <p:spPr bwMode="auto">
          <a:xfrm>
            <a:off x="6443663" y="2133600"/>
            <a:ext cx="0" cy="1152525"/>
          </a:xfrm>
          <a:prstGeom prst="line">
            <a:avLst/>
          </a:prstGeom>
          <a:noFill/>
          <a:ln w="57150">
            <a:solidFill>
              <a:schemeClr val="tx1"/>
            </a:solidFill>
            <a:round/>
            <a:headEnd/>
            <a:tailEnd type="triangle" w="med" len="med"/>
          </a:ln>
          <a:effectLst/>
        </p:spPr>
        <p:txBody>
          <a:bodyPr/>
          <a:lstStyle/>
          <a:p>
            <a:endParaRPr lang="en-US"/>
          </a:p>
        </p:txBody>
      </p:sp>
      <p:sp>
        <p:nvSpPr>
          <p:cNvPr id="86415" name="Text Box 399"/>
          <p:cNvSpPr txBox="1">
            <a:spLocks noChangeArrowheads="1"/>
          </p:cNvSpPr>
          <p:nvPr/>
        </p:nvSpPr>
        <p:spPr bwMode="auto">
          <a:xfrm>
            <a:off x="1258888" y="1628775"/>
            <a:ext cx="1223962" cy="366713"/>
          </a:xfrm>
          <a:prstGeom prst="rect">
            <a:avLst/>
          </a:prstGeom>
          <a:noFill/>
          <a:ln w="9525">
            <a:noFill/>
            <a:miter lim="800000"/>
            <a:headEnd/>
            <a:tailEnd/>
          </a:ln>
          <a:effectLst/>
        </p:spPr>
        <p:txBody>
          <a:bodyPr>
            <a:spAutoFit/>
          </a:bodyPr>
          <a:lstStyle/>
          <a:p>
            <a:pPr>
              <a:spcBef>
                <a:spcPct val="50000"/>
              </a:spcBef>
            </a:pPr>
            <a:r>
              <a:rPr lang="en-GB" altLang="zh-CN"/>
              <a:t>April 2004</a:t>
            </a:r>
            <a:endParaRPr lang="en-US" altLang="zh-CN"/>
          </a:p>
        </p:txBody>
      </p:sp>
      <p:sp>
        <p:nvSpPr>
          <p:cNvPr id="86416" name="Text Box 400"/>
          <p:cNvSpPr txBox="1">
            <a:spLocks noChangeArrowheads="1"/>
          </p:cNvSpPr>
          <p:nvPr/>
        </p:nvSpPr>
        <p:spPr bwMode="auto">
          <a:xfrm>
            <a:off x="3203575" y="1412875"/>
            <a:ext cx="1008063" cy="641350"/>
          </a:xfrm>
          <a:prstGeom prst="rect">
            <a:avLst/>
          </a:prstGeom>
          <a:noFill/>
          <a:ln w="9525">
            <a:noFill/>
            <a:miter lim="800000"/>
            <a:headEnd/>
            <a:tailEnd/>
          </a:ln>
          <a:effectLst/>
        </p:spPr>
        <p:txBody>
          <a:bodyPr>
            <a:spAutoFit/>
          </a:bodyPr>
          <a:lstStyle/>
          <a:p>
            <a:pPr algn="ctr">
              <a:spcBef>
                <a:spcPct val="50000"/>
              </a:spcBef>
            </a:pPr>
            <a:r>
              <a:rPr lang="en-GB" altLang="zh-CN"/>
              <a:t>October  2005</a:t>
            </a:r>
            <a:endParaRPr lang="en-US" altLang="zh-CN"/>
          </a:p>
        </p:txBody>
      </p:sp>
      <p:sp>
        <p:nvSpPr>
          <p:cNvPr id="86417" name="Text Box 401"/>
          <p:cNvSpPr txBox="1">
            <a:spLocks noChangeArrowheads="1"/>
          </p:cNvSpPr>
          <p:nvPr/>
        </p:nvSpPr>
        <p:spPr bwMode="auto">
          <a:xfrm>
            <a:off x="5795963" y="1628775"/>
            <a:ext cx="1223962" cy="366713"/>
          </a:xfrm>
          <a:prstGeom prst="rect">
            <a:avLst/>
          </a:prstGeom>
          <a:noFill/>
          <a:ln w="9525">
            <a:noFill/>
            <a:miter lim="800000"/>
            <a:headEnd/>
            <a:tailEnd/>
          </a:ln>
          <a:effectLst/>
        </p:spPr>
        <p:txBody>
          <a:bodyPr>
            <a:spAutoFit/>
          </a:bodyPr>
          <a:lstStyle/>
          <a:p>
            <a:pPr>
              <a:spcBef>
                <a:spcPct val="50000"/>
              </a:spcBef>
            </a:pPr>
            <a:r>
              <a:rPr lang="en-GB" altLang="zh-CN"/>
              <a:t>April 2011</a:t>
            </a:r>
            <a:endParaRPr lang="en-US" altLang="zh-C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descr="E:\DCIM\100PENTX\IMGP003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E:\DCIM\100PENTX\IMGP0077.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7170" name="Picture 2" descr="E:\DCIM\100PENTX\IMGP002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t>What should we do?</a:t>
            </a:r>
            <a:br>
              <a:rPr lang="en-US" b="1" dirty="0" smtClean="0"/>
            </a:br>
            <a:r>
              <a:rPr lang="en-US" b="1" dirty="0" smtClean="0"/>
              <a:t>1. Practitioners regulation</a:t>
            </a:r>
            <a:endParaRPr lang="en-US" b="1" dirty="0"/>
          </a:p>
        </p:txBody>
      </p:sp>
      <p:sp>
        <p:nvSpPr>
          <p:cNvPr id="3" name="Content Placeholder 2"/>
          <p:cNvSpPr>
            <a:spLocks noGrp="1"/>
          </p:cNvSpPr>
          <p:nvPr>
            <p:ph idx="1"/>
          </p:nvPr>
        </p:nvSpPr>
        <p:spPr/>
        <p:txBody>
          <a:bodyPr>
            <a:normAutofit/>
          </a:bodyPr>
          <a:lstStyle/>
          <a:p>
            <a:pPr>
              <a:lnSpc>
                <a:spcPct val="90000"/>
              </a:lnSpc>
            </a:pPr>
            <a:r>
              <a:rPr lang="en-US" altLang="zh-CN" sz="2400" smtClean="0"/>
              <a:t>No 1 Priority: Urge the government to keep on Statutory Regulation for HM and TCM practitioners. </a:t>
            </a:r>
          </a:p>
          <a:p>
            <a:pPr>
              <a:lnSpc>
                <a:spcPct val="90000"/>
              </a:lnSpc>
            </a:pPr>
            <a:r>
              <a:rPr lang="en-US" altLang="zh-CN" sz="2400" smtClean="0"/>
              <a:t>With status of “authorized healthcare professionals”, practitioners will be able to commission wholesalers to prepare own products for individual patient needs.</a:t>
            </a:r>
          </a:p>
          <a:p>
            <a:pPr>
              <a:lnSpc>
                <a:spcPct val="90000"/>
              </a:lnSpc>
            </a:pPr>
            <a:r>
              <a:rPr lang="en-US" altLang="zh-CN" sz="2400" smtClean="0"/>
              <a:t>Classic TCM products can be used as own products tailored to meet individual patient needs</a:t>
            </a:r>
          </a:p>
          <a:p>
            <a:pPr>
              <a:lnSpc>
                <a:spcPct val="90000"/>
              </a:lnSpc>
            </a:pPr>
            <a:r>
              <a:rPr lang="en-US" altLang="zh-CN" sz="2400" smtClean="0"/>
              <a:t> Wholesalers will be able to continue trade on most TCM products, as well as dispensary services.</a:t>
            </a:r>
          </a:p>
          <a:p>
            <a:pPr>
              <a:lnSpc>
                <a:spcPct val="90000"/>
              </a:lnSpc>
            </a:pPr>
            <a:r>
              <a:rPr lang="en-US" altLang="zh-CN" sz="2400" smtClean="0"/>
              <a:t>This is not only to protect the livelihood of practitioners, but also to protect wholesalers’ businesses.</a:t>
            </a:r>
          </a:p>
          <a:p>
            <a:pPr>
              <a:lnSpc>
                <a:spcPct val="90000"/>
              </a:lnSpc>
            </a:pPr>
            <a:endParaRPr lang="zh-CN" altLang="en-US" sz="2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p:txBody>
          <a:bodyPr/>
          <a:lstStyle/>
          <a:p>
            <a:r>
              <a:rPr lang="en-GB" altLang="zh-CN" sz="4000" b="1" dirty="0" smtClean="0">
                <a:ea typeface="宋体" pitchFamily="2" charset="-122"/>
              </a:rPr>
              <a:t>Briefing letter to DH urging </a:t>
            </a:r>
            <a:r>
              <a:rPr lang="en-GB" altLang="zh-CN" sz="4000" b="1" dirty="0" smtClean="0">
                <a:ea typeface="宋体" pitchFamily="2" charset="-122"/>
              </a:rPr>
              <a:t>Statutory </a:t>
            </a:r>
            <a:r>
              <a:rPr lang="en-GB" altLang="zh-CN" sz="4000" b="1" dirty="0" smtClean="0">
                <a:ea typeface="宋体" pitchFamily="2" charset="-122"/>
              </a:rPr>
              <a:t>Regulation (SR)</a:t>
            </a:r>
            <a:endParaRPr lang="en-US" altLang="zh-CN" sz="4000" b="1" dirty="0" smtClean="0">
              <a:ea typeface="宋体" pitchFamily="2" charset="-122"/>
            </a:endParaRPr>
          </a:p>
        </p:txBody>
      </p:sp>
      <p:sp>
        <p:nvSpPr>
          <p:cNvPr id="87043" name="Rectangle 3"/>
          <p:cNvSpPr>
            <a:spLocks noGrp="1"/>
          </p:cNvSpPr>
          <p:nvPr>
            <p:ph type="body" idx="1"/>
          </p:nvPr>
        </p:nvSpPr>
        <p:spPr/>
        <p:txBody>
          <a:bodyPr/>
          <a:lstStyle/>
          <a:p>
            <a:pPr>
              <a:lnSpc>
                <a:spcPct val="90000"/>
              </a:lnSpc>
            </a:pPr>
            <a:r>
              <a:rPr lang="en-US" altLang="zh-CN" sz="2200" dirty="0" smtClean="0"/>
              <a:t>Written by </a:t>
            </a:r>
            <a:r>
              <a:rPr lang="en-US" altLang="zh-CN" sz="2200" dirty="0" err="1" smtClean="0"/>
              <a:t>Mr</a:t>
            </a:r>
            <a:r>
              <a:rPr lang="en-US" altLang="zh-CN" sz="2200" dirty="0" smtClean="0"/>
              <a:t> Michael McIntyre, the chair EHTPA.</a:t>
            </a:r>
            <a:endParaRPr lang="en-GB" altLang="zh-CN" sz="2200" dirty="0" smtClean="0"/>
          </a:p>
          <a:p>
            <a:pPr>
              <a:lnSpc>
                <a:spcPct val="90000"/>
              </a:lnSpc>
            </a:pPr>
            <a:r>
              <a:rPr lang="en-GB" altLang="zh-CN" sz="2200" dirty="0" smtClean="0"/>
              <a:t>We advocate the professional organisations and wholesale businesses to jointly sign this letter to urge for practitioners’ SR.</a:t>
            </a:r>
          </a:p>
          <a:p>
            <a:pPr>
              <a:lnSpc>
                <a:spcPct val="90000"/>
              </a:lnSpc>
            </a:pPr>
            <a:r>
              <a:rPr lang="en-GB" altLang="zh-CN" sz="2200" dirty="0" smtClean="0"/>
              <a:t>THMPD fully implement in April 2011 means the end of HM/TCM products.</a:t>
            </a:r>
          </a:p>
          <a:p>
            <a:pPr>
              <a:lnSpc>
                <a:spcPct val="90000"/>
              </a:lnSpc>
            </a:pPr>
            <a:r>
              <a:rPr lang="en-GB" altLang="zh-CN" sz="2200" dirty="0" smtClean="0"/>
              <a:t>This is a real threat not only to the livelihood of practitioners, but also to the business of wholesale traders. </a:t>
            </a:r>
          </a:p>
          <a:p>
            <a:pPr>
              <a:lnSpc>
                <a:spcPct val="90000"/>
              </a:lnSpc>
            </a:pPr>
            <a:r>
              <a:rPr lang="en-GB" altLang="zh-CN" sz="2200" dirty="0" smtClean="0"/>
              <a:t>THR Scheme does not suit most of CHM products</a:t>
            </a:r>
          </a:p>
          <a:p>
            <a:pPr>
              <a:lnSpc>
                <a:spcPct val="90000"/>
              </a:lnSpc>
            </a:pPr>
            <a:r>
              <a:rPr lang="en-GB" altLang="zh-CN" sz="2200" dirty="0" smtClean="0"/>
              <a:t>Only very few (if any) CHM products would be THR registered by April 2011 and years after</a:t>
            </a:r>
          </a:p>
          <a:p>
            <a:pPr>
              <a:lnSpc>
                <a:spcPct val="90000"/>
              </a:lnSpc>
            </a:pPr>
            <a:r>
              <a:rPr lang="en-GB" altLang="zh-CN" sz="2200" dirty="0" smtClean="0"/>
              <a:t>SR is an immediate alternative to save the practice and business of HM/TCM sector. </a:t>
            </a:r>
            <a:endParaRPr lang="zh-CN" altLang="en-US" sz="22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b="1" dirty="0" smtClean="0"/>
              <a:t>What should we do?</a:t>
            </a:r>
            <a:br>
              <a:rPr lang="en-GB" b="1" dirty="0" smtClean="0"/>
            </a:br>
            <a:r>
              <a:rPr lang="en-GB" b="1" dirty="0" smtClean="0"/>
              <a:t>2. THR</a:t>
            </a:r>
            <a:endParaRPr lang="en-GB" b="1" dirty="0"/>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GB" dirty="0" smtClean="0"/>
              <a:t>Dialogue with MHRA on problems with CHM products.</a:t>
            </a:r>
          </a:p>
          <a:p>
            <a:pPr marL="274320" indent="-274320" fontAlgn="auto">
              <a:spcAft>
                <a:spcPts val="0"/>
              </a:spcAft>
              <a:buClr>
                <a:schemeClr val="accent3"/>
              </a:buClr>
              <a:buFont typeface="Wingdings 2"/>
              <a:buChar char=""/>
              <a:defRPr/>
            </a:pPr>
            <a:r>
              <a:rPr lang="en-GB" dirty="0" smtClean="0"/>
              <a:t>Look at the possibility to simplify THR for multiple-ingredient products, whereas no compromise to the quality and safety.</a:t>
            </a:r>
          </a:p>
          <a:p>
            <a:pPr marL="274320" indent="-274320" fontAlgn="auto">
              <a:spcAft>
                <a:spcPts val="0"/>
              </a:spcAft>
              <a:buClr>
                <a:schemeClr val="accent3"/>
              </a:buClr>
              <a:buFont typeface="Wingdings 2"/>
              <a:buChar char=""/>
              <a:defRPr/>
            </a:pPr>
            <a:r>
              <a:rPr lang="en-GB" dirty="0" smtClean="0"/>
              <a:t>Chinese Pharmacopeia methods to determine key ingredients for such products may be adopted.</a:t>
            </a:r>
          </a:p>
          <a:p>
            <a:pPr marL="274320" indent="-274320" fontAlgn="auto">
              <a:spcAft>
                <a:spcPts val="0"/>
              </a:spcAft>
              <a:buClr>
                <a:schemeClr val="accent3"/>
              </a:buClr>
              <a:buFont typeface="Wingdings 2"/>
              <a:buChar char=""/>
              <a:defRPr/>
            </a:pPr>
            <a:r>
              <a:rPr lang="en-GB" dirty="0" smtClean="0"/>
              <a:t>Wholesalers should apply for THR as soon as possible.</a:t>
            </a:r>
          </a:p>
          <a:p>
            <a:pPr marL="274320" indent="-274320" fontAlgn="auto">
              <a:spcAft>
                <a:spcPts val="0"/>
              </a:spcAft>
              <a:buClr>
                <a:schemeClr val="accent3"/>
              </a:buClr>
              <a:buFont typeface="Wingdings 2"/>
              <a:buChar char=""/>
              <a:defRPr/>
            </a:pPr>
            <a:r>
              <a:rPr lang="en-GB" dirty="0" smtClean="0"/>
              <a:t>Co-ordination among wholesalers on what products should go for THR. Repeated application on the same products should be avoided.</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b="1" dirty="0" smtClean="0"/>
              <a:t>What should we do?</a:t>
            </a:r>
            <a:br>
              <a:rPr lang="en-GB" b="1" dirty="0" smtClean="0"/>
            </a:br>
            <a:r>
              <a:rPr lang="en-GB" b="1" dirty="0" smtClean="0"/>
              <a:t>3. The Directive</a:t>
            </a:r>
            <a:endParaRPr lang="en-GB" dirty="0"/>
          </a:p>
        </p:txBody>
      </p:sp>
      <p:sp>
        <p:nvSpPr>
          <p:cNvPr id="65538" name="Content Placeholder 2"/>
          <p:cNvSpPr>
            <a:spLocks noGrp="1"/>
          </p:cNvSpPr>
          <p:nvPr>
            <p:ph idx="1"/>
          </p:nvPr>
        </p:nvSpPr>
        <p:spPr/>
        <p:txBody>
          <a:bodyPr/>
          <a:lstStyle/>
          <a:p>
            <a:r>
              <a:rPr lang="en-GB" dirty="0" smtClean="0"/>
              <a:t>It may not be a right time and right place to challenge the Directive.</a:t>
            </a:r>
          </a:p>
          <a:p>
            <a:r>
              <a:rPr lang="en-GB" dirty="0" smtClean="0"/>
              <a:t>Still, we can ask if the Directive can be amended/postponed/stopped?</a:t>
            </a:r>
          </a:p>
          <a:p>
            <a:r>
              <a:rPr lang="en-GB" dirty="0" smtClean="0"/>
              <a:t>Any changes to the Directive do not seem to be imminent, but necessary in long term?</a:t>
            </a:r>
          </a:p>
          <a:p>
            <a:r>
              <a:rPr lang="en-GB" dirty="0" smtClean="0"/>
              <a:t>Can Chinese authority play a role here, for example, use WTO?</a:t>
            </a:r>
          </a:p>
          <a:p>
            <a:endParaRPr lang="en-GB"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GB" b="1" smtClean="0"/>
              <a:t>Questions to MHRA</a:t>
            </a:r>
          </a:p>
        </p:txBody>
      </p:sp>
      <p:sp>
        <p:nvSpPr>
          <p:cNvPr id="3" name="Content Placeholder 2"/>
          <p:cNvSpPr>
            <a:spLocks noGrp="1"/>
          </p:cNvSpPr>
          <p:nvPr>
            <p:ph idx="1"/>
          </p:nvPr>
        </p:nvSpPr>
        <p:spPr/>
        <p:txBody>
          <a:bodyPr>
            <a:normAutofit fontScale="62500" lnSpcReduction="20000"/>
          </a:bodyPr>
          <a:lstStyle/>
          <a:p>
            <a:pPr marL="514350" indent="-514350" fontAlgn="auto">
              <a:spcAft>
                <a:spcPts val="0"/>
              </a:spcAft>
              <a:buClr>
                <a:schemeClr val="accent3"/>
              </a:buClr>
              <a:buFont typeface="+mj-lt"/>
              <a:buAutoNum type="arabicPeriod"/>
              <a:defRPr/>
            </a:pPr>
            <a:r>
              <a:rPr lang="en-GB" dirty="0" smtClean="0"/>
              <a:t>It is almost certain that by April 2011 or even years after, there will be very few Chinese herbal medicine (CHM) products to get THR registered. We believe that the major hinder is the fact of multiple ingredients in most CHM products. Did the Directive and the THR scheme take this fact into the consideration at the first place? If not, can anything be done to offset this problem?</a:t>
            </a:r>
          </a:p>
          <a:p>
            <a:pPr marL="514350" indent="-514350" fontAlgn="auto">
              <a:spcAft>
                <a:spcPts val="0"/>
              </a:spcAft>
              <a:buClr>
                <a:schemeClr val="accent3"/>
              </a:buClr>
              <a:buFont typeface="+mj-lt"/>
              <a:buAutoNum type="arabicPeriod"/>
              <a:defRPr/>
            </a:pPr>
            <a:r>
              <a:rPr lang="en-GB" dirty="0" smtClean="0"/>
              <a:t>Is MHRA able to simplify the THR Scheme to make it easier for multiple-ingredient products, while no compromise to the quality and safety?</a:t>
            </a:r>
          </a:p>
          <a:p>
            <a:pPr marL="514350" indent="-514350" fontAlgn="auto">
              <a:spcAft>
                <a:spcPts val="0"/>
              </a:spcAft>
              <a:buClr>
                <a:schemeClr val="accent3"/>
              </a:buClr>
              <a:buFont typeface="+mj-lt"/>
              <a:buAutoNum type="arabicPeriod"/>
              <a:defRPr/>
            </a:pPr>
            <a:r>
              <a:rPr lang="en-GB" dirty="0" smtClean="0"/>
              <a:t>If the amendment of the Directive is necessary to solve the above problem, is MHRA able and willing to propose such legislative amendment to give multiple-ingredient products an equal opportunity for THR and/or licence? If MHRA is not able or willing to do so, who should we speak to?</a:t>
            </a:r>
          </a:p>
          <a:p>
            <a:pPr marL="514350" indent="-514350" fontAlgn="auto">
              <a:spcAft>
                <a:spcPts val="0"/>
              </a:spcAft>
              <a:buClr>
                <a:schemeClr val="accent3"/>
              </a:buClr>
              <a:buFont typeface="+mj-lt"/>
              <a:buAutoNum type="arabicPeriod"/>
              <a:defRPr/>
            </a:pPr>
            <a:r>
              <a:rPr lang="en-GB" dirty="0" smtClean="0"/>
              <a:t>Regarding the difficulty for multiple-ingredient products to register THR, MHRA and HMAC have advised the TCM sector to reduce the number of ingredients from the products. This is not imaginable to us as the products are normally classic formulae that have been used for centuries. Reducing ingredients will make them no longer the same products and both practitioners and patients will not easily accept them, not mention the uncertainty of efficacy and quality etc. Can MHRA give us some other advice to make it less problematic for multiple-ingredient products?</a:t>
            </a:r>
          </a:p>
          <a:p>
            <a:pPr marL="514350" indent="-514350" fontAlgn="auto">
              <a:spcAft>
                <a:spcPts val="0"/>
              </a:spcAft>
              <a:buClr>
                <a:schemeClr val="accent3"/>
              </a:buClr>
              <a:buFont typeface="+mj-lt"/>
              <a:buAutoNum type="arabicPeriod"/>
              <a:defRPr/>
            </a:pP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GB" b="1" smtClean="0"/>
              <a:t>Questions to MHRA</a:t>
            </a:r>
            <a:endParaRPr lang="en-GB" smtClean="0"/>
          </a:p>
        </p:txBody>
      </p:sp>
      <p:sp>
        <p:nvSpPr>
          <p:cNvPr id="3" name="Content Placeholder 2"/>
          <p:cNvSpPr>
            <a:spLocks noGrp="1"/>
          </p:cNvSpPr>
          <p:nvPr>
            <p:ph idx="1"/>
          </p:nvPr>
        </p:nvSpPr>
        <p:spPr/>
        <p:txBody>
          <a:bodyPr>
            <a:normAutofit fontScale="62500" lnSpcReduction="20000"/>
          </a:bodyPr>
          <a:lstStyle/>
          <a:p>
            <a:pPr marL="514350" indent="-514350" fontAlgn="auto">
              <a:spcAft>
                <a:spcPts val="0"/>
              </a:spcAft>
              <a:buClr>
                <a:schemeClr val="accent3"/>
              </a:buClr>
              <a:buFont typeface="Wingdings 2"/>
              <a:buNone/>
              <a:defRPr/>
            </a:pPr>
            <a:r>
              <a:rPr lang="en-GB" dirty="0" smtClean="0"/>
              <a:t>5.	One opinion says that THR is not appropriate to CHM products because of multiple-ingredient nature; the use of CHM products requires supervision and expertise advice, etc. Do you think that TCM sector should look at an alternative, rather than THR itself? What is the alternative in your opinion?</a:t>
            </a:r>
          </a:p>
          <a:p>
            <a:pPr marL="514350" indent="-514350" fontAlgn="auto">
              <a:spcAft>
                <a:spcPts val="0"/>
              </a:spcAft>
              <a:buClr>
                <a:schemeClr val="accent3"/>
              </a:buClr>
              <a:buFont typeface="Wingdings 2"/>
              <a:buNone/>
              <a:defRPr/>
            </a:pPr>
            <a:r>
              <a:rPr lang="en-GB" dirty="0" smtClean="0"/>
              <a:t>6.	Article 5.1 of the Directive allows commissioning of manufactured unlicensed HM products by the authorised healthcare professionals to meet individual patient needs. However, in Question 22 of MHRA’s newly updated Guidance on Transitional Arrangements for the Directive of Traditional Herbal Medicinal Products, it states that “manufactured herbal medicines commissioned by herbal practitioners come with the scope of Directive and therefore require an MA or THR. Does the status of “authorised healthcare professionals” count for MA (medicines authorisation)? If not, is Art 5.1 arrangement still on offer?</a:t>
            </a:r>
          </a:p>
          <a:p>
            <a:pPr marL="514350" indent="-514350" fontAlgn="auto">
              <a:spcAft>
                <a:spcPts val="0"/>
              </a:spcAft>
              <a:buClr>
                <a:schemeClr val="accent3"/>
              </a:buClr>
              <a:buFont typeface="Wingdings 2"/>
              <a:buNone/>
              <a:defRPr/>
            </a:pPr>
            <a:r>
              <a:rPr lang="en-GB" dirty="0" smtClean="0"/>
              <a:t>7.	The Point 3 of Answer to Question 22 in MHRA’s new guidance is rather confusing, could you please explain the meaning of point 3?</a:t>
            </a:r>
          </a:p>
          <a:p>
            <a:pPr marL="514350" indent="-514350" fontAlgn="auto">
              <a:spcAft>
                <a:spcPts val="0"/>
              </a:spcAft>
              <a:buClr>
                <a:schemeClr val="accent3"/>
              </a:buClr>
              <a:buFont typeface="Wingdings 2"/>
              <a:buNone/>
              <a:defRPr/>
            </a:pPr>
            <a:r>
              <a:rPr lang="en-GB" dirty="0" smtClean="0"/>
              <a:t>8.	As for certain in years to come, most CHM products will not be able to get THR registered, Art 5.1 arrangement is crucial to TCM practitioners. Has MHRA explained this situation to the Department of Health and urged DH to keep on statutory regulation for practitioners. If not yet, is MHRA willing to do so as soon as possible?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GB" b="1" smtClean="0"/>
              <a:t>Questions to MHRA</a:t>
            </a:r>
            <a:endParaRPr lang="en-GB" smtClean="0"/>
          </a:p>
        </p:txBody>
      </p:sp>
      <p:sp>
        <p:nvSpPr>
          <p:cNvPr id="3" name="Content Placeholder 2"/>
          <p:cNvSpPr>
            <a:spLocks noGrp="1"/>
          </p:cNvSpPr>
          <p:nvPr>
            <p:ph idx="1"/>
          </p:nvPr>
        </p:nvSpPr>
        <p:spPr/>
        <p:txBody>
          <a:bodyPr>
            <a:normAutofit fontScale="55000" lnSpcReduction="20000"/>
          </a:bodyPr>
          <a:lstStyle/>
          <a:p>
            <a:pPr marL="514350" indent="-514350" fontAlgn="auto">
              <a:spcAft>
                <a:spcPts val="0"/>
              </a:spcAft>
              <a:buClr>
                <a:schemeClr val="accent3"/>
              </a:buClr>
              <a:buFont typeface="Wingdings 2"/>
              <a:buNone/>
              <a:defRPr/>
            </a:pPr>
            <a:r>
              <a:rPr lang="en-GB" dirty="0" smtClean="0"/>
              <a:t>9.	As we believe that a proper practitioners regulation offering us status of “authorised healthcare professionals” is likely to take place prior to April 2011, has MHRA started any preparation procedure for special Article 5.1 arrangement to allow the registered practitioners to commission unlicensed HM products to meet individual patient needs? If not, how soon will MHRA start this procedure? Can Article 5,1 arrangement be on offer in time?</a:t>
            </a:r>
          </a:p>
          <a:p>
            <a:pPr marL="514350" indent="-514350" fontAlgn="auto">
              <a:spcAft>
                <a:spcPts val="0"/>
              </a:spcAft>
              <a:buClr>
                <a:schemeClr val="accent3"/>
              </a:buClr>
              <a:buFont typeface="Wingdings 2"/>
              <a:buNone/>
              <a:defRPr/>
            </a:pPr>
            <a:r>
              <a:rPr lang="en-GB" dirty="0" smtClean="0"/>
              <a:t>10.	In case the TCM and HM practitioners can obtain the status as “authorised healthcare professionals” by April 2011, can the commissioning of unlicensed HM products be made through the well-established professional organisations collectively, so all members of such organisations can use such unlicensed HM products in their own practice, or it has to be through the practitioners individually? If “collective commissioning” is not allowed, why?</a:t>
            </a:r>
          </a:p>
          <a:p>
            <a:pPr marL="514350" indent="-514350" fontAlgn="auto">
              <a:spcAft>
                <a:spcPts val="0"/>
              </a:spcAft>
              <a:buClr>
                <a:schemeClr val="accent3"/>
              </a:buClr>
              <a:buFont typeface="Wingdings 2"/>
              <a:buNone/>
              <a:defRPr/>
            </a:pPr>
            <a:r>
              <a:rPr lang="en-GB" dirty="0" smtClean="0"/>
              <a:t>11.	In terms of concentrated herbal powders, there are two forms of herbal powders: herbal formulae in powder form (ready for use by patients) and single herbal powders (for the practitioner to mix up to form a herbal formula). According to Question 23 of the MHRA’s new guidance, is it right to say single herbal powders (as herbal extracts) count for ingredients so practitioners will be allowed to use them to make herbal formulae on premises under Section 12 (1) of Medicines Act 1968?</a:t>
            </a:r>
          </a:p>
          <a:p>
            <a:pPr marL="514350" indent="-514350" fontAlgn="auto">
              <a:spcAft>
                <a:spcPts val="0"/>
              </a:spcAft>
              <a:buClr>
                <a:schemeClr val="accent3"/>
              </a:buClr>
              <a:buFont typeface="Wingdings 2"/>
              <a:buNone/>
              <a:defRPr/>
            </a:pPr>
            <a:r>
              <a:rPr lang="en-GB" dirty="0" smtClean="0"/>
              <a:t>12.	We have heard that some European countries such as the Netherlands have decided not to enforce the Directive after April 2011. Can you confirm that the EU member states have the right to postpone, or not to enforce at all, the Directive in their own country? Are EU member states allowed to postpone the full enforcement of EU Directive? If so, is UK authority willing to do so?</a:t>
            </a:r>
          </a:p>
          <a:p>
            <a:pPr marL="274320" indent="-274320" fontAlgn="auto">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1920" y="1484784"/>
            <a:ext cx="4690864" cy="866360"/>
          </a:xfrm>
        </p:spPr>
        <p:txBody>
          <a:bodyPr/>
          <a:lstStyle/>
          <a:p>
            <a:r>
              <a:rPr lang="en-GB" sz="2800" dirty="0" smtClean="0"/>
              <a:t>Stop to unlicensed/unregistered HM products</a:t>
            </a:r>
            <a:endParaRPr lang="en-US" sz="2800" dirty="0"/>
          </a:p>
        </p:txBody>
      </p:sp>
      <p:sp>
        <p:nvSpPr>
          <p:cNvPr id="5" name="Content Placeholder 4"/>
          <p:cNvSpPr>
            <a:spLocks noGrp="1"/>
          </p:cNvSpPr>
          <p:nvPr>
            <p:ph sz="half" idx="2"/>
          </p:nvPr>
        </p:nvSpPr>
        <p:spPr>
          <a:xfrm>
            <a:off x="2051720" y="5805264"/>
            <a:ext cx="4032448" cy="549661"/>
          </a:xfrm>
        </p:spPr>
        <p:txBody>
          <a:bodyPr/>
          <a:lstStyle/>
          <a:p>
            <a:r>
              <a:rPr lang="en-GB" dirty="0" smtClean="0"/>
              <a:t>Go to THR/MA products</a:t>
            </a:r>
            <a:endParaRPr lang="en-US" dirty="0"/>
          </a:p>
        </p:txBody>
      </p:sp>
      <p:pic>
        <p:nvPicPr>
          <p:cNvPr id="1028" name="Picture 4" descr="http://www.ochog.org/images/stop_sign_500.jpg"/>
          <p:cNvPicPr>
            <a:picLocks noChangeAspect="1" noChangeArrowheads="1"/>
          </p:cNvPicPr>
          <p:nvPr/>
        </p:nvPicPr>
        <p:blipFill>
          <a:blip r:embed="rId3" cstate="print"/>
          <a:srcRect/>
          <a:stretch>
            <a:fillRect/>
          </a:stretch>
        </p:blipFill>
        <p:spPr bwMode="auto">
          <a:xfrm>
            <a:off x="611560" y="1412776"/>
            <a:ext cx="3106316" cy="3050402"/>
          </a:xfrm>
          <a:prstGeom prst="rect">
            <a:avLst/>
          </a:prstGeom>
          <a:noFill/>
        </p:spPr>
      </p:pic>
      <p:pic>
        <p:nvPicPr>
          <p:cNvPr id="1030" name="Picture 6" descr="http://t3.gstatic.com/images?q=tbn:HeAf3JNwcmniJM:http://www.thelightisgreen.com/Go%2520sign_1.jpg">
            <a:hlinkClick r:id="rId4"/>
          </p:cNvPr>
          <p:cNvPicPr>
            <a:picLocks noChangeAspect="1" noChangeArrowheads="1"/>
          </p:cNvPicPr>
          <p:nvPr/>
        </p:nvPicPr>
        <p:blipFill>
          <a:blip r:embed="rId5" cstate="print"/>
          <a:srcRect/>
          <a:stretch>
            <a:fillRect/>
          </a:stretch>
        </p:blipFill>
        <p:spPr bwMode="auto">
          <a:xfrm>
            <a:off x="6444208" y="4293096"/>
            <a:ext cx="1656184" cy="2196979"/>
          </a:xfrm>
          <a:prstGeom prst="rect">
            <a:avLst/>
          </a:prstGeom>
          <a:noFill/>
        </p:spPr>
      </p:pic>
      <p:sp>
        <p:nvSpPr>
          <p:cNvPr id="8" name="TextBox 7"/>
          <p:cNvSpPr txBox="1"/>
          <p:nvPr/>
        </p:nvSpPr>
        <p:spPr>
          <a:xfrm>
            <a:off x="323528" y="332656"/>
            <a:ext cx="8640960" cy="707886"/>
          </a:xfrm>
          <a:prstGeom prst="rect">
            <a:avLst/>
          </a:prstGeom>
          <a:noFill/>
        </p:spPr>
        <p:txBody>
          <a:bodyPr wrap="square" rtlCol="0">
            <a:spAutoFit/>
          </a:bodyPr>
          <a:lstStyle/>
          <a:p>
            <a:r>
              <a:rPr lang="en-GB" sz="4000" b="1" dirty="0" smtClean="0"/>
              <a:t>UK HM Market after April 2011</a:t>
            </a:r>
            <a:endParaRPr lang="en-US" sz="4000" b="1" dirty="0"/>
          </a:p>
        </p:txBody>
      </p:sp>
      <p:pic>
        <p:nvPicPr>
          <p:cNvPr id="1032" name="Picture 8" descr="http://t0.gstatic.com/images?q=tbn:ENEMlBhMV7xStM:http://www.clker.com/cliparts/1/4/c/5/1194984609285255522police_man_ganson.svg.hi.png">
            <a:hlinkClick r:id="rId6"/>
          </p:cNvPr>
          <p:cNvPicPr>
            <a:picLocks noChangeAspect="1" noChangeArrowheads="1"/>
          </p:cNvPicPr>
          <p:nvPr/>
        </p:nvPicPr>
        <p:blipFill>
          <a:blip r:embed="rId7" cstate="print"/>
          <a:srcRect/>
          <a:stretch>
            <a:fillRect/>
          </a:stretch>
        </p:blipFill>
        <p:spPr bwMode="auto">
          <a:xfrm>
            <a:off x="3923928" y="3140968"/>
            <a:ext cx="1728192" cy="2016224"/>
          </a:xfrm>
          <a:prstGeom prst="rect">
            <a:avLst/>
          </a:prstGeom>
          <a:noFill/>
        </p:spPr>
      </p:pic>
      <p:sp>
        <p:nvSpPr>
          <p:cNvPr id="10" name="TextBox 9"/>
          <p:cNvSpPr txBox="1"/>
          <p:nvPr/>
        </p:nvSpPr>
        <p:spPr>
          <a:xfrm>
            <a:off x="5436096" y="3068960"/>
            <a:ext cx="1728192" cy="707886"/>
          </a:xfrm>
          <a:prstGeom prst="rect">
            <a:avLst/>
          </a:prstGeom>
          <a:noFill/>
        </p:spPr>
        <p:txBody>
          <a:bodyPr wrap="square" rtlCol="0">
            <a:spAutoFit/>
          </a:bodyPr>
          <a:lstStyle/>
          <a:p>
            <a:r>
              <a:rPr lang="en-GB" sz="4000" b="1" dirty="0" smtClean="0"/>
              <a:t>MHRA</a:t>
            </a:r>
            <a:endParaRPr lang="en-US" sz="40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GB" b="1" smtClean="0"/>
              <a:t>Questions to MHRA</a:t>
            </a:r>
            <a:endParaRPr lang="en-GB" smtClean="0"/>
          </a:p>
        </p:txBody>
      </p:sp>
      <p:sp>
        <p:nvSpPr>
          <p:cNvPr id="3" name="Content Placeholder 2"/>
          <p:cNvSpPr>
            <a:spLocks noGrp="1"/>
          </p:cNvSpPr>
          <p:nvPr>
            <p:ph idx="1"/>
          </p:nvPr>
        </p:nvSpPr>
        <p:spPr/>
        <p:txBody>
          <a:bodyPr>
            <a:normAutofit fontScale="70000" lnSpcReduction="20000"/>
          </a:bodyPr>
          <a:lstStyle/>
          <a:p>
            <a:pPr marL="514350" indent="-514350" fontAlgn="auto">
              <a:spcAft>
                <a:spcPts val="0"/>
              </a:spcAft>
              <a:buClr>
                <a:schemeClr val="accent3"/>
              </a:buClr>
              <a:buFont typeface="Wingdings 2"/>
              <a:buNone/>
              <a:defRPr/>
            </a:pPr>
            <a:r>
              <a:rPr lang="en-GB" dirty="0" smtClean="0"/>
              <a:t>13.	We welcome a stricter regulation on herbal medicinal products. However, the new law seems to stop most industrial manufactured products but allow on site handmade products. Is this right in today’s highly advanced industrial time?</a:t>
            </a:r>
          </a:p>
          <a:p>
            <a:pPr marL="514350" indent="-514350" fontAlgn="auto">
              <a:spcAft>
                <a:spcPts val="0"/>
              </a:spcAft>
              <a:buClr>
                <a:schemeClr val="accent3"/>
              </a:buClr>
              <a:buFont typeface="Wingdings 2"/>
              <a:buNone/>
              <a:defRPr/>
            </a:pPr>
            <a:r>
              <a:rPr lang="en-GB" dirty="0" smtClean="0"/>
              <a:t>14.	Some companies have submitted applications for some CHM products to get THR registered. But MHRA has not validated the applications for more than three months. How long does it normally take for MHRA to validate a THR application?</a:t>
            </a:r>
          </a:p>
          <a:p>
            <a:pPr marL="514350" indent="-514350" fontAlgn="auto">
              <a:spcAft>
                <a:spcPts val="0"/>
              </a:spcAft>
              <a:buClr>
                <a:schemeClr val="accent3"/>
              </a:buClr>
              <a:buFont typeface="Wingdings 2"/>
              <a:buNone/>
              <a:defRPr/>
            </a:pPr>
            <a:r>
              <a:rPr lang="en-GB" dirty="0" smtClean="0"/>
              <a:t>15.	Some CHM products are for external use only, such as hair lotion, topic plasters or herbal cream. Do they have to be THR registered, or they can be registered as healthcare products?</a:t>
            </a:r>
          </a:p>
          <a:p>
            <a:pPr marL="514350" indent="-514350" fontAlgn="auto">
              <a:spcAft>
                <a:spcPts val="0"/>
              </a:spcAft>
              <a:buClr>
                <a:schemeClr val="accent3"/>
              </a:buClr>
              <a:buFont typeface="Wingdings 2"/>
              <a:buNone/>
              <a:defRPr/>
            </a:pPr>
            <a:r>
              <a:rPr lang="en-GB" dirty="0" smtClean="0"/>
              <a:t>16.	Has MHRA established the quality standards for specific CHM products, say Liu Wei Di Huang Wan, what chemical components and their quantity to look at? If MHRA has not such standards ready to use in examining the application, should applicants provide own quality standards and how can applicants be sure that such self-provided standards would be accepted by MHRA?</a:t>
            </a:r>
          </a:p>
          <a:p>
            <a:pPr marL="514350" indent="-514350" fontAlgn="auto">
              <a:spcAft>
                <a:spcPts val="0"/>
              </a:spcAft>
              <a:buClr>
                <a:schemeClr val="accent3"/>
              </a:buClr>
              <a:buFont typeface="+mj-lt"/>
              <a:buAutoNum type="arabicPeriod"/>
              <a:defRPr/>
            </a:pPr>
            <a:endParaRPr lang="en-GB"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Worst Scenario – What if……</a:t>
            </a:r>
            <a:endParaRPr lang="en-US" dirty="0"/>
          </a:p>
        </p:txBody>
      </p:sp>
      <p:sp>
        <p:nvSpPr>
          <p:cNvPr id="3" name="Content Placeholder 2"/>
          <p:cNvSpPr>
            <a:spLocks noGrp="1"/>
          </p:cNvSpPr>
          <p:nvPr>
            <p:ph idx="1"/>
          </p:nvPr>
        </p:nvSpPr>
        <p:spPr>
          <a:xfrm>
            <a:off x="457200" y="1935163"/>
            <a:ext cx="8229600" cy="4734197"/>
          </a:xfrm>
        </p:spPr>
        <p:txBody>
          <a:bodyPr/>
          <a:lstStyle/>
          <a:p>
            <a:r>
              <a:rPr lang="en-GB" dirty="0" smtClean="0"/>
              <a:t>If no CHM being granted THR</a:t>
            </a:r>
          </a:p>
          <a:p>
            <a:r>
              <a:rPr lang="en-GB" dirty="0" smtClean="0"/>
              <a:t>If no SR for TCM/HM practitioners</a:t>
            </a:r>
          </a:p>
          <a:p>
            <a:endParaRPr lang="en-GB" dirty="0" smtClean="0"/>
          </a:p>
          <a:p>
            <a:r>
              <a:rPr lang="en-GB" sz="2000" dirty="0" smtClean="0"/>
              <a:t>This means any manufactured CHM products will vanish in the UK</a:t>
            </a:r>
          </a:p>
          <a:p>
            <a:r>
              <a:rPr lang="en-GB" sz="2000" dirty="0" smtClean="0"/>
              <a:t>However, practitioners are allowed to make own products (Section 12(1) of Medicines Act 1968)</a:t>
            </a:r>
          </a:p>
          <a:p>
            <a:r>
              <a:rPr lang="en-GB" sz="2000" dirty="0" smtClean="0"/>
              <a:t>Single herbal powders as ingredients can be used for us to make herbal capsules</a:t>
            </a:r>
          </a:p>
          <a:p>
            <a:r>
              <a:rPr lang="en-GB" sz="2000" dirty="0" smtClean="0"/>
              <a:t>We will be able to make our own capsules based on classical formulae – Liu Wei Di Huang Capsules</a:t>
            </a:r>
          </a:p>
          <a:p>
            <a:r>
              <a:rPr lang="en-GB" sz="2000" dirty="0" smtClean="0"/>
              <a:t>Capsule fillers will be on demand </a:t>
            </a:r>
          </a:p>
          <a:p>
            <a:r>
              <a:rPr lang="en-GB" sz="2000" dirty="0" smtClean="0"/>
              <a:t>TCM is not going to die in the UK. Its life-force is efficacy, patient needs</a:t>
            </a:r>
          </a:p>
          <a:p>
            <a:endParaRPr lang="en-GB" sz="2000" dirty="0" smtClean="0"/>
          </a:p>
          <a:p>
            <a:endParaRPr lang="en-GB"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1143000"/>
          </a:xfrm>
        </p:spPr>
        <p:txBody>
          <a:bodyPr/>
          <a:lstStyle/>
          <a:p>
            <a:pPr algn="ctr"/>
            <a:r>
              <a:rPr lang="en-GB" dirty="0" smtClean="0"/>
              <a:t>Thank you </a:t>
            </a:r>
            <a:br>
              <a:rPr lang="en-GB" dirty="0" smtClean="0"/>
            </a:br>
            <a:r>
              <a:rPr lang="en-GB" dirty="0" smtClean="0"/>
              <a:t>and </a:t>
            </a:r>
            <a:br>
              <a:rPr lang="en-GB" dirty="0" smtClean="0"/>
            </a:br>
            <a:r>
              <a:rPr lang="en-GB" dirty="0" smtClean="0"/>
              <a:t>Any Questions?</a:t>
            </a:r>
            <a:endParaRPr lang="en-US" dirty="0"/>
          </a:p>
        </p:txBody>
      </p:sp>
      <p:sp>
        <p:nvSpPr>
          <p:cNvPr id="3" name="Content Placeholder 2"/>
          <p:cNvSpPr>
            <a:spLocks noGrp="1"/>
          </p:cNvSpPr>
          <p:nvPr>
            <p:ph idx="1"/>
          </p:nvPr>
        </p:nvSpPr>
        <p:spPr>
          <a:xfrm>
            <a:off x="457200" y="4005064"/>
            <a:ext cx="8229600" cy="2319536"/>
          </a:xfrm>
        </p:spPr>
        <p:txBody>
          <a:bodyPr/>
          <a:lstStyle/>
          <a:p>
            <a:pPr algn="ctr"/>
            <a:r>
              <a:rPr lang="en-GB" dirty="0" smtClean="0"/>
              <a:t>Although I may not be able to give answers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435280" cy="852704"/>
          </a:xfrm>
        </p:spPr>
        <p:txBody>
          <a:bodyPr/>
          <a:lstStyle/>
          <a:p>
            <a:r>
              <a:rPr lang="en-GB" sz="4000" dirty="0" smtClean="0"/>
              <a:t>EU Directive and UK Medicines Act 1968</a:t>
            </a:r>
            <a:endParaRPr lang="en-GB" sz="4000" dirty="0"/>
          </a:p>
        </p:txBody>
      </p:sp>
      <p:sp>
        <p:nvSpPr>
          <p:cNvPr id="4" name="Content Placeholder 3"/>
          <p:cNvSpPr>
            <a:spLocks noGrp="1"/>
          </p:cNvSpPr>
          <p:nvPr>
            <p:ph sz="half" idx="2"/>
          </p:nvPr>
        </p:nvSpPr>
        <p:spPr>
          <a:xfrm>
            <a:off x="4355976" y="1484784"/>
            <a:ext cx="4330824" cy="4870141"/>
          </a:xfrm>
        </p:spPr>
        <p:txBody>
          <a:bodyPr/>
          <a:lstStyle/>
          <a:p>
            <a:r>
              <a:rPr lang="en-GB" dirty="0" smtClean="0"/>
              <a:t>Section 12(2) is replaced by EU Directive</a:t>
            </a:r>
          </a:p>
          <a:p>
            <a:r>
              <a:rPr lang="en-GB" dirty="0" smtClean="0"/>
              <a:t>Industrially manufactured herbal products: not OK</a:t>
            </a:r>
            <a:endParaRPr lang="en-GB" dirty="0"/>
          </a:p>
        </p:txBody>
      </p:sp>
      <p:sp>
        <p:nvSpPr>
          <p:cNvPr id="6" name="Content Placeholder 5"/>
          <p:cNvSpPr>
            <a:spLocks noGrp="1"/>
          </p:cNvSpPr>
          <p:nvPr>
            <p:ph sz="half" idx="1"/>
          </p:nvPr>
        </p:nvSpPr>
        <p:spPr>
          <a:xfrm>
            <a:off x="457200" y="1484784"/>
            <a:ext cx="4038600" cy="4870141"/>
          </a:xfrm>
        </p:spPr>
        <p:txBody>
          <a:bodyPr/>
          <a:lstStyle/>
          <a:p>
            <a:r>
              <a:rPr lang="en-GB" dirty="0" smtClean="0"/>
              <a:t>Section 12(1) still effective</a:t>
            </a:r>
          </a:p>
          <a:p>
            <a:r>
              <a:rPr lang="en-GB" dirty="0" smtClean="0"/>
              <a:t>Loose herbs: still OK</a:t>
            </a:r>
          </a:p>
          <a:p>
            <a:r>
              <a:rPr lang="en-GB" dirty="0" smtClean="0"/>
              <a:t>Self-made herbal products: still OK</a:t>
            </a:r>
            <a:endParaRPr lang="en-GB" dirty="0"/>
          </a:p>
        </p:txBody>
      </p:sp>
      <p:pic>
        <p:nvPicPr>
          <p:cNvPr id="3074" name="Picture 2"/>
          <p:cNvPicPr>
            <a:picLocks noChangeAspect="1" noChangeArrowheads="1"/>
          </p:cNvPicPr>
          <p:nvPr/>
        </p:nvPicPr>
        <p:blipFill>
          <a:blip r:embed="rId3" cstate="print"/>
          <a:srcRect/>
          <a:stretch>
            <a:fillRect/>
          </a:stretch>
        </p:blipFill>
        <p:spPr bwMode="auto">
          <a:xfrm>
            <a:off x="539552" y="3933056"/>
            <a:ext cx="3888432" cy="2592288"/>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788024" y="3933056"/>
            <a:ext cx="3675245" cy="2462414"/>
          </a:xfrm>
          <a:prstGeom prst="rect">
            <a:avLst/>
          </a:prstGeom>
          <a:noFill/>
          <a:ln w="9525">
            <a:noFill/>
            <a:miter lim="800000"/>
            <a:headEnd/>
            <a:tailEnd/>
          </a:ln>
        </p:spPr>
      </p:pic>
      <p:sp>
        <p:nvSpPr>
          <p:cNvPr id="17" name="Multiply 16"/>
          <p:cNvSpPr/>
          <p:nvPr/>
        </p:nvSpPr>
        <p:spPr>
          <a:xfrm>
            <a:off x="5004048" y="4005064"/>
            <a:ext cx="3672408" cy="25922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p:nvCxnSpPr>
        <p:spPr>
          <a:xfrm rot="16200000" flipH="1">
            <a:off x="1007604" y="4905164"/>
            <a:ext cx="1152128" cy="936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L-Shape 21"/>
          <p:cNvSpPr/>
          <p:nvPr/>
        </p:nvSpPr>
        <p:spPr>
          <a:xfrm rot="19404948">
            <a:off x="1259632" y="4077072"/>
            <a:ext cx="2808312" cy="1296144"/>
          </a:xfrm>
          <a:prstGeom prst="corner">
            <a:avLst>
              <a:gd name="adj1" fmla="val 31326"/>
              <a:gd name="adj2" fmla="val 3028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
            </a:r>
            <a:br>
              <a:rPr lang="en-GB" sz="3600" dirty="0" smtClean="0"/>
            </a:br>
            <a:r>
              <a:rPr lang="en-GB" sz="3600" dirty="0" smtClean="0"/>
              <a:t>Section 12 of </a:t>
            </a:r>
            <a:r>
              <a:rPr lang="en-GB" sz="3600" dirty="0" smtClean="0"/>
              <a:t>Medicines Act 1968 </a:t>
            </a:r>
            <a:r>
              <a:rPr lang="en-GB" sz="3600" dirty="0" smtClean="0"/>
              <a:t/>
            </a:r>
            <a:br>
              <a:rPr lang="en-GB" sz="3600" dirty="0" smtClean="0"/>
            </a:br>
            <a:r>
              <a:rPr lang="en-US" sz="3200" dirty="0" smtClean="0"/>
              <a:t>Exemptions </a:t>
            </a:r>
            <a:r>
              <a:rPr lang="en-US" sz="3200" dirty="0" smtClean="0"/>
              <a:t>in respect of herbal remedies </a:t>
            </a:r>
            <a:endParaRPr lang="en-GB" sz="3200" dirty="0"/>
          </a:p>
        </p:txBody>
      </p:sp>
      <p:sp>
        <p:nvSpPr>
          <p:cNvPr id="3" name="Content Placeholder 2"/>
          <p:cNvSpPr>
            <a:spLocks noGrp="1"/>
          </p:cNvSpPr>
          <p:nvPr>
            <p:ph sz="half" idx="1"/>
          </p:nvPr>
        </p:nvSpPr>
        <p:spPr/>
        <p:txBody>
          <a:bodyPr/>
          <a:lstStyle/>
          <a:p>
            <a:r>
              <a:rPr lang="en-US" sz="1600" dirty="0" smtClean="0"/>
              <a:t>(</a:t>
            </a:r>
            <a:r>
              <a:rPr lang="en-US" sz="1600" dirty="0" smtClean="0"/>
              <a:t>1)The restrictions imposed by sections 7 and 8 of this Act do not apply to the sale, supply, manufacture or assembly of any herbal remedy in the course of a business where—</a:t>
            </a:r>
            <a:endParaRPr lang="en-GB" sz="1600" dirty="0" smtClean="0"/>
          </a:p>
          <a:p>
            <a:r>
              <a:rPr lang="en-US" sz="1600" dirty="0" smtClean="0"/>
              <a:t>(a</a:t>
            </a:r>
            <a:r>
              <a:rPr lang="en-US" sz="1600" dirty="0" smtClean="0"/>
              <a:t>) </a:t>
            </a:r>
            <a:r>
              <a:rPr lang="en-US" sz="1600" dirty="0" smtClean="0">
                <a:solidFill>
                  <a:srgbClr val="FF0000"/>
                </a:solidFill>
              </a:rPr>
              <a:t>the </a:t>
            </a:r>
            <a:r>
              <a:rPr lang="en-US" sz="1600" dirty="0" smtClean="0">
                <a:solidFill>
                  <a:srgbClr val="FF0000"/>
                </a:solidFill>
              </a:rPr>
              <a:t>remedy is manufactured or assembled on premises </a:t>
            </a:r>
            <a:r>
              <a:rPr lang="en-US" sz="1600" dirty="0" smtClean="0"/>
              <a:t>of which the person carrying on the business is the occupier and which he is able to close so as to exclude the public, and</a:t>
            </a:r>
            <a:endParaRPr lang="en-GB" sz="1600" dirty="0" smtClean="0"/>
          </a:p>
          <a:p>
            <a:r>
              <a:rPr lang="en-US" sz="1600" dirty="0" smtClean="0"/>
              <a:t>(b</a:t>
            </a:r>
            <a:r>
              <a:rPr lang="en-US" sz="1600" dirty="0" smtClean="0"/>
              <a:t>) the </a:t>
            </a:r>
            <a:r>
              <a:rPr lang="en-US" sz="1600" dirty="0" smtClean="0"/>
              <a:t>person carrying on the business sells or supplies the remedy for administration to a particular person after being requested by or on behalf of that person and in that person’s presence to use his own judgment as to the treatment required</a:t>
            </a:r>
            <a:r>
              <a:rPr lang="en-US" sz="1600" dirty="0" smtClean="0"/>
              <a:t>.</a:t>
            </a:r>
            <a:endParaRPr lang="en-GB" sz="1600" dirty="0" smtClean="0"/>
          </a:p>
        </p:txBody>
      </p:sp>
      <p:sp>
        <p:nvSpPr>
          <p:cNvPr id="4" name="Content Placeholder 3"/>
          <p:cNvSpPr>
            <a:spLocks noGrp="1"/>
          </p:cNvSpPr>
          <p:nvPr>
            <p:ph sz="half" idx="2"/>
          </p:nvPr>
        </p:nvSpPr>
        <p:spPr/>
        <p:txBody>
          <a:bodyPr/>
          <a:lstStyle/>
          <a:p>
            <a:r>
              <a:rPr lang="en-US" sz="1600" dirty="0" smtClean="0"/>
              <a:t>(2)Those restrictions also do not apply to </a:t>
            </a:r>
            <a:r>
              <a:rPr lang="en-US" sz="1600" dirty="0" smtClean="0">
                <a:solidFill>
                  <a:srgbClr val="FF0000"/>
                </a:solidFill>
              </a:rPr>
              <a:t>the sale, supply, manufacture or assembly of any herbal remedy </a:t>
            </a:r>
            <a:r>
              <a:rPr lang="en-US" sz="1600" dirty="0" smtClean="0"/>
              <a:t>where the process to which the plant or plants are subjected in producing the remedy consists only of drying, crushing or comminuting, and the remedy is, or is to be, sold or supplied—</a:t>
            </a:r>
            <a:endParaRPr lang="en-GB" sz="1600" dirty="0" smtClean="0"/>
          </a:p>
          <a:p>
            <a:r>
              <a:rPr lang="en-US" sz="1600" dirty="0" smtClean="0"/>
              <a:t>(a)under a designation which only specifies the plant or plants and the process and does not apply any other name to the remedy, and</a:t>
            </a:r>
            <a:endParaRPr lang="en-GB" sz="1600" dirty="0" smtClean="0"/>
          </a:p>
          <a:p>
            <a:r>
              <a:rPr lang="en-US" sz="1600" dirty="0" smtClean="0"/>
              <a:t>(b)without any written recommendation (whether by means of a </a:t>
            </a:r>
            <a:r>
              <a:rPr lang="en-US" sz="1600" dirty="0" err="1" smtClean="0"/>
              <a:t>labelled</a:t>
            </a:r>
            <a:r>
              <a:rPr lang="en-US" sz="1600" dirty="0" smtClean="0"/>
              <a:t> container or package or a leaflet or in any other way) as to the use of the remedy.</a:t>
            </a:r>
            <a:endParaRPr lang="en-GB" sz="1600" dirty="0" smtClean="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GB" dirty="0" smtClean="0"/>
              <a:t>Where We Are – </a:t>
            </a:r>
            <a:r>
              <a:rPr lang="en-GB" sz="3600" dirty="0" smtClean="0"/>
              <a:t>according to MHRA</a:t>
            </a:r>
            <a:endParaRPr lang="en-US" altLang="zh-CN" sz="3600" dirty="0" smtClean="0">
              <a:ea typeface="宋体" pitchFamily="2" charset="-122"/>
            </a:endParaRPr>
          </a:p>
        </p:txBody>
      </p:sp>
      <p:sp>
        <p:nvSpPr>
          <p:cNvPr id="3" name="Content Placeholder 2"/>
          <p:cNvSpPr>
            <a:spLocks noGrp="1"/>
          </p:cNvSpPr>
          <p:nvPr>
            <p:ph idx="1"/>
          </p:nvPr>
        </p:nvSpPr>
        <p:spPr/>
        <p:txBody>
          <a:bodyPr>
            <a:normAutofit/>
          </a:bodyPr>
          <a:lstStyle/>
          <a:p>
            <a:pPr>
              <a:lnSpc>
                <a:spcPct val="90000"/>
              </a:lnSpc>
            </a:pPr>
            <a:r>
              <a:rPr lang="en-US" altLang="zh-CN" sz="2200" dirty="0" smtClean="0"/>
              <a:t>THR has been active since October 2005. </a:t>
            </a:r>
          </a:p>
          <a:p>
            <a:pPr>
              <a:lnSpc>
                <a:spcPct val="90000"/>
              </a:lnSpc>
            </a:pPr>
            <a:r>
              <a:rPr lang="en-US" altLang="zh-CN" sz="2200" dirty="0" smtClean="0"/>
              <a:t>Over 150 applications, 69 granted THR products so far</a:t>
            </a:r>
          </a:p>
          <a:p>
            <a:pPr>
              <a:lnSpc>
                <a:spcPct val="90000"/>
              </a:lnSpc>
            </a:pPr>
            <a:r>
              <a:rPr lang="en-US" altLang="zh-CN" sz="2200" dirty="0" smtClean="0"/>
              <a:t>Clear process available:  companies provide outline information about the product and MHRA can provide advice.  </a:t>
            </a:r>
          </a:p>
          <a:p>
            <a:pPr>
              <a:lnSpc>
                <a:spcPct val="90000"/>
              </a:lnSpc>
            </a:pPr>
            <a:endParaRPr lang="en-US" altLang="zh-CN" sz="2200" dirty="0" smtClean="0"/>
          </a:p>
          <a:p>
            <a:pPr>
              <a:lnSpc>
                <a:spcPct val="90000"/>
              </a:lnSpc>
            </a:pPr>
            <a:r>
              <a:rPr lang="en-US" altLang="zh-CN" sz="2200" dirty="0" smtClean="0"/>
              <a:t>However, no CHM products granted THR, even number of applications is very low.</a:t>
            </a:r>
          </a:p>
          <a:p>
            <a:pPr>
              <a:lnSpc>
                <a:spcPct val="90000"/>
              </a:lnSpc>
            </a:pPr>
            <a:endParaRPr lang="en-US" altLang="zh-CN" sz="2200" dirty="0" smtClean="0"/>
          </a:p>
          <a:p>
            <a:pPr>
              <a:lnSpc>
                <a:spcPct val="90000"/>
              </a:lnSpc>
            </a:pPr>
            <a:r>
              <a:rPr lang="en-US" altLang="zh-CN" sz="2200" b="1" dirty="0" smtClean="0"/>
              <a:t>Deadlock: </a:t>
            </a:r>
          </a:p>
          <a:p>
            <a:pPr lvl="1">
              <a:lnSpc>
                <a:spcPct val="90000"/>
              </a:lnSpc>
            </a:pPr>
            <a:r>
              <a:rPr lang="en-US" altLang="zh-CN" sz="2000" b="1" dirty="0" smtClean="0"/>
              <a:t>THR is on offer, but not for CHM.</a:t>
            </a:r>
          </a:p>
          <a:p>
            <a:pPr>
              <a:lnSpc>
                <a:spcPct val="90000"/>
              </a:lnSpc>
            </a:pPr>
            <a:endParaRPr lang="en-US" altLang="zh-CN" sz="2200" dirty="0" smtClean="0"/>
          </a:p>
          <a:p>
            <a:pPr>
              <a:lnSpc>
                <a:spcPct val="90000"/>
              </a:lnSpc>
            </a:pPr>
            <a:r>
              <a:rPr lang="en-US" altLang="zh-CN" sz="2200" b="1" dirty="0" smtClean="0"/>
              <a:t>A big why</a:t>
            </a:r>
          </a:p>
          <a:p>
            <a:pPr>
              <a:lnSpc>
                <a:spcPct val="90000"/>
              </a:lnSpc>
            </a:pPr>
            <a:endParaRPr lang="en-US" altLang="zh-CN" sz="2200" dirty="0" smtClean="0"/>
          </a:p>
        </p:txBody>
      </p:sp>
      <p:pic>
        <p:nvPicPr>
          <p:cNvPr id="58370" name="Picture 2" descr="http://t0.gstatic.com/images?q=tbn:aXhs5u0h0vg7RM:http://music.vegan.fr/logos/deadlock.jpg">
            <a:hlinkClick r:id="rId3"/>
          </p:cNvPr>
          <p:cNvPicPr>
            <a:picLocks noChangeAspect="1" noChangeArrowheads="1"/>
          </p:cNvPicPr>
          <p:nvPr/>
        </p:nvPicPr>
        <p:blipFill>
          <a:blip r:embed="rId4" cstate="print"/>
          <a:srcRect/>
          <a:stretch>
            <a:fillRect/>
          </a:stretch>
        </p:blipFill>
        <p:spPr bwMode="auto">
          <a:xfrm>
            <a:off x="5436096" y="4293096"/>
            <a:ext cx="3096344" cy="2178120"/>
          </a:xfrm>
          <a:prstGeom prst="rect">
            <a:avLst/>
          </a:prstGeom>
          <a:noFill/>
        </p:spPr>
      </p:pic>
      <p:pic>
        <p:nvPicPr>
          <p:cNvPr id="6" name="Picture 2"/>
          <p:cNvPicPr>
            <a:picLocks noChangeAspect="1" noChangeArrowheads="1"/>
          </p:cNvPicPr>
          <p:nvPr/>
        </p:nvPicPr>
        <p:blipFill>
          <a:blip r:embed="rId5" cstate="print"/>
          <a:srcRect/>
          <a:stretch>
            <a:fillRect/>
          </a:stretch>
        </p:blipFill>
        <p:spPr bwMode="auto">
          <a:xfrm>
            <a:off x="323528" y="188640"/>
            <a:ext cx="1630288" cy="9818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dirty="0" smtClean="0"/>
              <a:t>Why no CHM can achieve THR?</a:t>
            </a:r>
            <a:br>
              <a:rPr lang="en-GB" dirty="0" smtClean="0"/>
            </a:br>
            <a:r>
              <a:rPr lang="en-GB" dirty="0" smtClean="0"/>
              <a:t>----</a:t>
            </a:r>
            <a:r>
              <a:rPr lang="en-US" altLang="zh-CN" sz="3600" dirty="0" smtClean="0"/>
              <a:t>According to MHRA</a:t>
            </a:r>
            <a:endParaRPr lang="en-US" altLang="zh-CN" sz="3600" dirty="0" smtClean="0">
              <a:ea typeface="宋体" pitchFamily="2" charset="-122"/>
            </a:endParaRPr>
          </a:p>
        </p:txBody>
      </p:sp>
      <p:sp>
        <p:nvSpPr>
          <p:cNvPr id="3" name="Content Placeholder 2"/>
          <p:cNvSpPr>
            <a:spLocks noGrp="1"/>
          </p:cNvSpPr>
          <p:nvPr>
            <p:ph idx="1"/>
          </p:nvPr>
        </p:nvSpPr>
        <p:spPr>
          <a:xfrm>
            <a:off x="457200" y="1935163"/>
            <a:ext cx="8229600" cy="2717973"/>
          </a:xfrm>
        </p:spPr>
        <p:txBody>
          <a:bodyPr>
            <a:normAutofit/>
          </a:bodyPr>
          <a:lstStyle/>
          <a:p>
            <a:pPr>
              <a:buFont typeface="Wingdings 2" pitchFamily="18" charset="2"/>
              <a:buNone/>
            </a:pPr>
            <a:r>
              <a:rPr lang="en-US" altLang="zh-CN" sz="2400" dirty="0" smtClean="0"/>
              <a:t>Issues with TCMs and the THR scheme are well known</a:t>
            </a:r>
          </a:p>
          <a:p>
            <a:r>
              <a:rPr lang="en-US" altLang="zh-CN" sz="2400" dirty="0" smtClean="0"/>
              <a:t>Use ingredients outside scope of the THR scheme; </a:t>
            </a:r>
          </a:p>
          <a:p>
            <a:r>
              <a:rPr lang="en-US" altLang="zh-CN" sz="2400" dirty="0" smtClean="0"/>
              <a:t>Indications are stronger than permitted, not based on proven efficacy; </a:t>
            </a:r>
          </a:p>
          <a:p>
            <a:r>
              <a:rPr lang="en-US" altLang="zh-CN" sz="2400" dirty="0" smtClean="0"/>
              <a:t>Not reach the required period of EU traditional use; </a:t>
            </a:r>
          </a:p>
          <a:p>
            <a:r>
              <a:rPr lang="en-US" altLang="zh-CN" sz="2400" dirty="0" smtClean="0"/>
              <a:t>Challenge in quality standards for more complex products.</a:t>
            </a:r>
          </a:p>
          <a:p>
            <a:endParaRPr lang="en-GB" sz="2400" dirty="0" smtClean="0"/>
          </a:p>
        </p:txBody>
      </p:sp>
      <p:pic>
        <p:nvPicPr>
          <p:cNvPr id="56322" name="Picture 2" descr="http://t3.gstatic.com/images?q=tbn:DHyHvVCc6cczmM:http://thedawnchorus.files.wordpress.com/2010/03/the-big-issue-logo.jpg">
            <a:hlinkClick r:id="rId3"/>
          </p:cNvPr>
          <p:cNvPicPr>
            <a:picLocks noChangeAspect="1" noChangeArrowheads="1"/>
          </p:cNvPicPr>
          <p:nvPr/>
        </p:nvPicPr>
        <p:blipFill>
          <a:blip r:embed="rId4" cstate="print"/>
          <a:srcRect/>
          <a:stretch>
            <a:fillRect/>
          </a:stretch>
        </p:blipFill>
        <p:spPr bwMode="auto">
          <a:xfrm>
            <a:off x="5999351" y="4869160"/>
            <a:ext cx="2871201" cy="1512168"/>
          </a:xfrm>
          <a:prstGeom prst="rect">
            <a:avLst/>
          </a:prstGeom>
          <a:noFill/>
        </p:spPr>
      </p:pic>
      <p:sp>
        <p:nvSpPr>
          <p:cNvPr id="5" name="TextBox 4"/>
          <p:cNvSpPr txBox="1"/>
          <p:nvPr/>
        </p:nvSpPr>
        <p:spPr>
          <a:xfrm>
            <a:off x="323528" y="4653136"/>
            <a:ext cx="5760640" cy="2092881"/>
          </a:xfrm>
          <a:prstGeom prst="rect">
            <a:avLst/>
          </a:prstGeom>
          <a:noFill/>
        </p:spPr>
        <p:txBody>
          <a:bodyPr wrap="square" rtlCol="0">
            <a:spAutoFit/>
          </a:bodyPr>
          <a:lstStyle/>
          <a:p>
            <a:r>
              <a:rPr lang="en-GB" sz="2800" b="1" dirty="0" smtClean="0"/>
              <a:t>A big issue</a:t>
            </a:r>
            <a:r>
              <a:rPr lang="en-GB" sz="2800" dirty="0" smtClean="0"/>
              <a:t>: </a:t>
            </a:r>
          </a:p>
          <a:p>
            <a:r>
              <a:rPr lang="en-GB" sz="2800" dirty="0" smtClean="0"/>
              <a:t>quality check on each ingredient, more difficult and costly to multiple-ingredient products</a:t>
            </a:r>
            <a:endParaRPr lang="en-US" altLang="zh-CN" sz="2800"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GB" smtClean="0"/>
              <a:t>Any Solutions?</a:t>
            </a:r>
            <a:endParaRPr lang="en-US" altLang="zh-CN" smtClean="0">
              <a:ea typeface="宋体" pitchFamily="2" charset="-122"/>
            </a:endParaRPr>
          </a:p>
        </p:txBody>
      </p:sp>
      <p:sp>
        <p:nvSpPr>
          <p:cNvPr id="22530" name="Content Placeholder 2"/>
          <p:cNvSpPr>
            <a:spLocks noGrp="1"/>
          </p:cNvSpPr>
          <p:nvPr>
            <p:ph idx="1"/>
          </p:nvPr>
        </p:nvSpPr>
        <p:spPr/>
        <p:txBody>
          <a:bodyPr/>
          <a:lstStyle/>
          <a:p>
            <a:r>
              <a:rPr lang="en-US" altLang="zh-CN" smtClean="0"/>
              <a:t>Can THR be simplified for multiple-ingredient products?</a:t>
            </a:r>
          </a:p>
          <a:p>
            <a:pPr lvl="1"/>
            <a:r>
              <a:rPr lang="en-GB" smtClean="0"/>
              <a:t>Without compromising quality and safety</a:t>
            </a:r>
          </a:p>
          <a:p>
            <a:pPr lvl="1">
              <a:buFont typeface="Wingdings 2" pitchFamily="18" charset="2"/>
              <a:buNone/>
            </a:pPr>
            <a:endParaRPr lang="en-US" altLang="zh-CN" smtClean="0"/>
          </a:p>
          <a:p>
            <a:r>
              <a:rPr lang="en-US" altLang="zh-CN" smtClean="0"/>
              <a:t>Can any changes be made to the Directive? </a:t>
            </a:r>
          </a:p>
          <a:p>
            <a:pPr lvl="1"/>
            <a:r>
              <a:rPr lang="en-US" altLang="zh-CN" smtClean="0"/>
              <a:t>Although not imminent, but possible or not?</a:t>
            </a:r>
          </a:p>
          <a:p>
            <a:pPr lvl="1"/>
            <a:r>
              <a:rPr lang="en-US" altLang="zh-CN" smtClean="0"/>
              <a:t>Not to lower quality standards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514</TotalTime>
  <Words>2520</Words>
  <Application>Microsoft Office PowerPoint</Application>
  <PresentationFormat>On-screen Show (4:3)</PresentationFormat>
  <Paragraphs>302</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Flow</vt:lpstr>
      <vt:lpstr>The Impact of EU-THMPD to TCM Sector in the UK After April 2011 </vt:lpstr>
      <vt:lpstr>Key Facts – three phases</vt:lpstr>
      <vt:lpstr>Slide 3</vt:lpstr>
      <vt:lpstr>Stop to unlicensed/unregistered HM products</vt:lpstr>
      <vt:lpstr>EU Directive and UK Medicines Act 1968</vt:lpstr>
      <vt:lpstr> Section 12 of Medicines Act 1968  Exemptions in respect of herbal remedies </vt:lpstr>
      <vt:lpstr>Where We Are – according to MHRA</vt:lpstr>
      <vt:lpstr>Why no CHM can achieve THR? ----According to MHRA</vt:lpstr>
      <vt:lpstr>Any Solutions?</vt:lpstr>
      <vt:lpstr>Any Alternative?</vt:lpstr>
      <vt:lpstr>Updates from MHRA</vt:lpstr>
      <vt:lpstr>Guidance on Transitional arrangements for the Directive on traditional herbal medicinal products (Directive 2004/24/EC, amending Directive 2001/83/EC)  http://www.mhra.gov.uk/Howweregulate/Medicines/Herbalmedicines/PlacingaherbalmedicineontheUKmarket/index.htm       MHRA, August 2010</vt:lpstr>
      <vt:lpstr>MHRA Guidance: Provisions of the Directive on Traditional Herbal Medicinal Products that determine dates of introduction </vt:lpstr>
      <vt:lpstr>MHRA Guidance: Relevant provisions of the Regulations on Traditional Herbal Medicinal Products </vt:lpstr>
      <vt:lpstr>Q&amp;A</vt:lpstr>
      <vt:lpstr>End of Transitional Arrangements and how this will operate </vt:lpstr>
      <vt:lpstr>End of Transitional Arrangements and how this will operate </vt:lpstr>
      <vt:lpstr>End of Transitional Arrangements and how this will operate </vt:lpstr>
      <vt:lpstr>End of Transitional Arrangements and how this will operate </vt:lpstr>
      <vt:lpstr>End of Transitional Arrangements and how this will operate </vt:lpstr>
      <vt:lpstr>End of Transitional Arrangements and how this will operate </vt:lpstr>
      <vt:lpstr>How the end of the transitional period affects herbal practitioners</vt:lpstr>
      <vt:lpstr>How the end of the transitional period affects herbal practitioners</vt:lpstr>
      <vt:lpstr>How the end of the transitional period affects herbal practitioners</vt:lpstr>
      <vt:lpstr>How the end of the transitional period affects herbal practitioners</vt:lpstr>
      <vt:lpstr>The Reality We Are Facing</vt:lpstr>
      <vt:lpstr>Herbal Medicine Regulation Forum Hosted by ATCM</vt:lpstr>
      <vt:lpstr>Slide 28</vt:lpstr>
      <vt:lpstr>Slide 29</vt:lpstr>
      <vt:lpstr>Slide 30</vt:lpstr>
      <vt:lpstr>Slide 31</vt:lpstr>
      <vt:lpstr>Slide 32</vt:lpstr>
      <vt:lpstr>What should we do? 1. Practitioners regulation</vt:lpstr>
      <vt:lpstr>Briefing letter to DH urging Statutory Regulation (SR)</vt:lpstr>
      <vt:lpstr>What should we do? 2. THR</vt:lpstr>
      <vt:lpstr>What should we do? 3. The Directive</vt:lpstr>
      <vt:lpstr>Questions to MHRA</vt:lpstr>
      <vt:lpstr>Questions to MHRA</vt:lpstr>
      <vt:lpstr>Questions to MHRA</vt:lpstr>
      <vt:lpstr>Questions to MHRA</vt:lpstr>
      <vt:lpstr>Worst Scenario – What if……</vt:lpstr>
      <vt:lpstr>Thank you  and  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EU-THMPD/UK-THR to the UK Market of CHM Products After April 2011</dc:title>
  <dc:creator>H. Shen</dc:creator>
  <cp:lastModifiedBy>H. Shen</cp:lastModifiedBy>
  <cp:revision>63</cp:revision>
  <dcterms:created xsi:type="dcterms:W3CDTF">2010-09-10T21:28:30Z</dcterms:created>
  <dcterms:modified xsi:type="dcterms:W3CDTF">2010-09-24T21:17:39Z</dcterms:modified>
</cp:coreProperties>
</file>